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10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3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280160"/>
            <a:ext cx="5029200" cy="50292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3291840"/>
            <a:ext cx="2926080" cy="2926080"/>
          </a:xfrm>
          <a:prstGeom prst="ellipse">
            <a:avLst/>
          </a:prstGeom>
          <a:solidFill>
            <a:srgbClr val="1C7293">
              <a:alpha val="5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989320"/>
            <a:ext cx="12188952" cy="868680"/>
          </a:xfrm>
          <a:prstGeom prst="rect">
            <a:avLst/>
          </a:prstGeom>
          <a:solidFill>
            <a:srgbClr val="12283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82880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PHP, MySQL, CSS i HTML5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Kluczowe narzędzia programisty stron WWW — funkcje mysqli, metoda GET,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animacje CSS i znaczniki semantyczne HTML5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ZAJĘĆ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5454396" cy="1920240"/>
          </a:xfrm>
          <a:prstGeom prst="roundRect">
            <a:avLst>
              <a:gd name="adj" fmla="val 4762"/>
            </a:avLst>
          </a:prstGeom>
          <a:solidFill>
            <a:srgbClr val="12283F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19456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1945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2176272"/>
            <a:ext cx="39456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 danych w PHP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91640" y="2633472"/>
            <a:ext cx="39456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Biblioteka mysqli – połączenie, zapytania, odczyt wyników (Tabela 1)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77356" y="1920240"/>
            <a:ext cx="5454396" cy="1920240"/>
          </a:xfrm>
          <a:prstGeom prst="roundRect">
            <a:avLst>
              <a:gd name="adj" fmla="val 4762"/>
            </a:avLst>
          </a:prstGeom>
          <a:solidFill>
            <a:srgbClr val="12283F"/>
          </a:solidFill>
          <a:ln/>
        </p:spPr>
      </p:sp>
      <p:sp>
        <p:nvSpPr>
          <p:cNvPr id="11" name="Shape 9"/>
          <p:cNvSpPr/>
          <p:nvPr/>
        </p:nvSpPr>
        <p:spPr>
          <a:xfrm>
            <a:off x="6551676" y="219456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6551676" y="21945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7511796" y="2176272"/>
            <a:ext cx="39456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GET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511796" y="2633472"/>
            <a:ext cx="39456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Przekazywanie parametrów w adresie URL i tablica $_GET (Tabela 2)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4160520"/>
            <a:ext cx="5454396" cy="1920240"/>
          </a:xfrm>
          <a:prstGeom prst="roundRect">
            <a:avLst>
              <a:gd name="adj" fmla="val 4762"/>
            </a:avLst>
          </a:prstGeom>
          <a:solidFill>
            <a:srgbClr val="12283F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44348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434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691640" y="4416552"/>
            <a:ext cx="39456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 – transition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691640" y="4873752"/>
            <a:ext cx="39456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Właściwość odpowiedzialna za płynne animacje (Tabela 3)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277356" y="4160520"/>
            <a:ext cx="5454396" cy="1920240"/>
          </a:xfrm>
          <a:prstGeom prst="roundRect">
            <a:avLst>
              <a:gd name="adj" fmla="val 4762"/>
            </a:avLst>
          </a:prstGeom>
          <a:solidFill>
            <a:srgbClr val="12283F"/>
          </a:solidFill>
          <a:ln/>
        </p:spPr>
      </p:sp>
      <p:sp>
        <p:nvSpPr>
          <p:cNvPr id="21" name="Shape 19"/>
          <p:cNvSpPr/>
          <p:nvPr/>
        </p:nvSpPr>
        <p:spPr>
          <a:xfrm>
            <a:off x="6551676" y="4434840"/>
            <a:ext cx="777240" cy="777240"/>
          </a:xfrm>
          <a:prstGeom prst="roundRect">
            <a:avLst>
              <a:gd name="adj" fmla="val 16471"/>
            </a:avLst>
          </a:prstGeom>
          <a:solidFill>
            <a:srgbClr val="1C7293"/>
          </a:solidFill>
          <a:ln/>
        </p:spPr>
      </p:sp>
      <p:sp>
        <p:nvSpPr>
          <p:cNvPr id="22" name="Text 20"/>
          <p:cNvSpPr/>
          <p:nvPr/>
        </p:nvSpPr>
        <p:spPr>
          <a:xfrm>
            <a:off x="6551676" y="4434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7511796" y="4416552"/>
            <a:ext cx="39456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HTML5 – semantyka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511796" y="4873752"/>
            <a:ext cx="39456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Znaczniki nadające strukturze strony znaczenie (Tabela 4)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 DANYCH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Biblioteka mysqli — pierwsze połączenie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78308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mysqli to zestaw gotowych funkcji PHP służących do komunikacji z bazą MySQL/MariaDB.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2971800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83464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Zanim wykonamy jakiekolwiek zapytanie, musimy nawiązać połączenie z serwerem bazy danych.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57200" y="4023360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88620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Każda funkcja zwraca konkretną wartość — zawsze warto ją sprawdzić (np. czy operacja się powiodła).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57200" y="5074920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493776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Typowy schemat pracy: połącz → wybierz bazę → wykonaj zapytanie → odczytaj dane → zamknij połączenie.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309360" y="16916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Przykład nawiązania połączenia: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9360" y="205740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081420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37960" y="2221992"/>
            <a:ext cx="493776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E8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nawiązanie połączenia z bazą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$polaczenie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mysqli_connect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"localhost"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"user"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"haslo"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"sklep"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(!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$polaczenie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 {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"Błąd: "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.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mysqli_error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$polaczenie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));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1 · CZĘŚĆ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Funkcje połączenia i obsługi błędów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Poniższe funkcje odpowiadają za nawiązanie, weryfikację i zakończenie połączenia z bazą danych.</a:t>
            </a:r>
            <a:endParaRPr lang="en-US" sz="13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11274552" cy="2532888"/>
        </p:xfrm>
        <a:graphic>
          <a:graphicData uri="http://schemas.openxmlformats.org/drawingml/2006/table">
            <a:tbl>
              <a:tblPr/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3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Funkcja biblioteki mysqli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Zwracana wartość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mysqli_connect(serwer, użytkownik,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hasło, nazwa_bazy)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 połączenia lub FALSE, gdy niepowodzenie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mysqli_select_db(id_połączenia,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nazwa_bazy)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TRUE/FALSE w zależności od stanu operacji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mysqli_error(id_połączenia)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Tekst komunikatu błędu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mysqli_close(id_połączenia)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TRUE/FALSE w zależności od stanu operacji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1 · CZĘŚĆ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Funkcje zapytań i odczytu wyników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funkcje służą do wykonywania zapytań SQL i pobierania zwróconych przez bazę danych.</a:t>
            </a:r>
            <a:endParaRPr lang="en-US" sz="13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11274552" cy="3553968"/>
        </p:xfrm>
        <a:graphic>
          <a:graphicData uri="http://schemas.openxmlformats.org/drawingml/2006/table">
            <a:tbl>
              <a:tblPr/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3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Funkcja biblioteki mysqli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Zwracana wartość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mysqli_query(id_połączenia,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zapytanie)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Wynik zapytania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mysqli_fetch_row(wynik_zapytania)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Tablica numeryczna z kolejnym wierszem wyniku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mysqli_fetch_array(wynik_zapytania)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Tablica asocjacyjna z wierszem lub FALSE,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gdy brak kolejnych wierszy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mysqli_num_rows(wynik_zapytania)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Liczba wierszy w wyniku zapytania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mysqli_num_fields(wynik_zapytania)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Liczba kolumn w wyniku zapytania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isset($zmienna)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TRUE/FALSE — sprawdza, czy zmienna istnieje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• MySQL • GET • CSS • HTML5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PODSUMOWANIE MYSQLI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Jak to działa w praktyce?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5120640" cy="786384"/>
          </a:xfrm>
          <a:prstGeom prst="roundRect">
            <a:avLst>
              <a:gd name="adj" fmla="val 11628"/>
            </a:avLst>
          </a:prstGeom>
          <a:solidFill>
            <a:srgbClr val="12283F"/>
          </a:solidFill>
          <a:ln/>
        </p:spPr>
      </p:sp>
      <p:sp>
        <p:nvSpPr>
          <p:cNvPr id="6" name="Shape 4"/>
          <p:cNvSpPr/>
          <p:nvPr/>
        </p:nvSpPr>
        <p:spPr>
          <a:xfrm>
            <a:off x="621792" y="1993392"/>
            <a:ext cx="457200" cy="45720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7" name="Text 5"/>
          <p:cNvSpPr/>
          <p:nvPr/>
        </p:nvSpPr>
        <p:spPr>
          <a:xfrm>
            <a:off x="621792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34440" y="19019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Połącz się z bazą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234440" y="223113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mysqli_connect()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743200"/>
            <a:ext cx="5120640" cy="786384"/>
          </a:xfrm>
          <a:prstGeom prst="roundRect">
            <a:avLst>
              <a:gd name="adj" fmla="val 11628"/>
            </a:avLst>
          </a:prstGeom>
          <a:solidFill>
            <a:srgbClr val="12283F"/>
          </a:solidFill>
          <a:ln/>
        </p:spPr>
      </p:sp>
      <p:sp>
        <p:nvSpPr>
          <p:cNvPr id="11" name="Shape 9"/>
          <p:cNvSpPr/>
          <p:nvPr/>
        </p:nvSpPr>
        <p:spPr>
          <a:xfrm>
            <a:off x="621792" y="2907792"/>
            <a:ext cx="457200" cy="45720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2" name="Text 10"/>
          <p:cNvSpPr/>
          <p:nvPr/>
        </p:nvSpPr>
        <p:spPr>
          <a:xfrm>
            <a:off x="621792" y="2907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28163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Sprawdź połączenie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234440" y="314553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(!$polaczenie) ...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5120640" cy="786384"/>
          </a:xfrm>
          <a:prstGeom prst="roundRect">
            <a:avLst>
              <a:gd name="adj" fmla="val 11628"/>
            </a:avLst>
          </a:prstGeom>
          <a:solidFill>
            <a:srgbClr val="12283F"/>
          </a:solidFill>
          <a:ln/>
        </p:spPr>
      </p:sp>
      <p:sp>
        <p:nvSpPr>
          <p:cNvPr id="16" name="Shape 14"/>
          <p:cNvSpPr/>
          <p:nvPr/>
        </p:nvSpPr>
        <p:spPr>
          <a:xfrm>
            <a:off x="621792" y="3822192"/>
            <a:ext cx="457200" cy="45720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7" name="Text 15"/>
          <p:cNvSpPr/>
          <p:nvPr/>
        </p:nvSpPr>
        <p:spPr>
          <a:xfrm>
            <a:off x="621792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34440" y="37307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Wykonaj zapytanie SQL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234440" y="405993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mysqli_query()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4572000"/>
            <a:ext cx="5120640" cy="786384"/>
          </a:xfrm>
          <a:prstGeom prst="roundRect">
            <a:avLst>
              <a:gd name="adj" fmla="val 11628"/>
            </a:avLst>
          </a:prstGeom>
          <a:solidFill>
            <a:srgbClr val="12283F"/>
          </a:solidFill>
          <a:ln/>
        </p:spPr>
      </p:sp>
      <p:sp>
        <p:nvSpPr>
          <p:cNvPr id="21" name="Shape 19"/>
          <p:cNvSpPr/>
          <p:nvPr/>
        </p:nvSpPr>
        <p:spPr>
          <a:xfrm>
            <a:off x="621792" y="4736592"/>
            <a:ext cx="457200" cy="45720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22" name="Text 20"/>
          <p:cNvSpPr/>
          <p:nvPr/>
        </p:nvSpPr>
        <p:spPr>
          <a:xfrm>
            <a:off x="621792" y="47365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34440" y="46451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Odczytaj wiersze w pętli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1234440" y="497433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mysqli_fetch_array()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5486400"/>
            <a:ext cx="5120640" cy="786384"/>
          </a:xfrm>
          <a:prstGeom prst="roundRect">
            <a:avLst>
              <a:gd name="adj" fmla="val 11628"/>
            </a:avLst>
          </a:prstGeom>
          <a:solidFill>
            <a:srgbClr val="12283F"/>
          </a:solidFill>
          <a:ln/>
        </p:spPr>
      </p:sp>
      <p:sp>
        <p:nvSpPr>
          <p:cNvPr id="26" name="Shape 24"/>
          <p:cNvSpPr/>
          <p:nvPr/>
        </p:nvSpPr>
        <p:spPr>
          <a:xfrm>
            <a:off x="621792" y="5650992"/>
            <a:ext cx="457200" cy="45720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27" name="Text 25"/>
          <p:cNvSpPr/>
          <p:nvPr/>
        </p:nvSpPr>
        <p:spPr>
          <a:xfrm>
            <a:off x="621792" y="5650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34440" y="55595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Zamknij połączenie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1234440" y="588873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mysqli_close()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943600" y="169164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Pełny przykład kodu: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943600" y="2057400"/>
            <a:ext cx="5760720" cy="4023360"/>
          </a:xfrm>
          <a:prstGeom prst="roundRect">
            <a:avLst>
              <a:gd name="adj" fmla="val 1818"/>
            </a:avLst>
          </a:prstGeom>
          <a:solidFill>
            <a:srgbClr val="081420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172200" y="2221992"/>
            <a:ext cx="5303520" cy="3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$wynik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mysqli_query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$polaczenie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"SELECT * FROM produkty"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(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$wiersz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mysqli_fetch_array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$wynik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)) {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echo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$wiersz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['nazwa']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mysqli_close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$polaczenie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);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Metoda GET i przekazywanie parametrów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801368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Dane przesyłane są bezpośrednio w adresie URL, po znaku „?”.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633472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51460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Kolejne parametry rozdziela się znakiem „&amp;”.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346704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227832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parametr ma postać  nazwa=wartość.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059936"/>
            <a:ext cx="146304" cy="146304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941064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PHP wszystkie parametry GET trafiają automatycznie do tablicy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globalnej $_GET.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035040" y="169164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adresu URL: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35040" y="210312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081420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3317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index.php</a:t>
            </a:r>
            <a:r>
              <a:rPr lang="en-US" sz="1500" b="1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r>
              <a:rPr lang="en-US" sz="150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lang=pl</a:t>
            </a:r>
            <a:r>
              <a:rPr lang="en-US" sz="1500" b="1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&amp;</a:t>
            </a:r>
            <a:r>
              <a:rPr lang="en-US" sz="150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param1=2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78892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skrypt</a:t>
            </a:r>
            <a:r>
              <a:rPr lang="en-US" sz="1000" dirty="0">
                <a:solidFill>
                  <a:srgbClr val="000000"/>
                </a:solidFill>
              </a:rPr>
              <a:t>         </a:t>
            </a:r>
            <a:r>
              <a:rPr lang="en-US" sz="10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 1</a:t>
            </a:r>
            <a:r>
              <a:rPr lang="en-US" sz="1000" dirty="0">
                <a:solidFill>
                  <a:srgbClr val="000000"/>
                </a:solidFill>
              </a:rPr>
              <a:t>     </a:t>
            </a:r>
            <a:r>
              <a:rPr lang="en-US" sz="10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 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035040" y="324612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Wartości w tablicy $_GET: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3611880"/>
          <a:ext cx="5669280" cy="137160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Wyrażenie PHP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Wartość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$_GET['lang']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"pl"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$_GET['param1']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"2"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Shape 16"/>
          <p:cNvSpPr/>
          <p:nvPr/>
        </p:nvSpPr>
        <p:spPr>
          <a:xfrm>
            <a:off x="457200" y="5074920"/>
            <a:ext cx="11247120" cy="868680"/>
          </a:xfrm>
          <a:prstGeom prst="roundRect">
            <a:avLst>
              <a:gd name="adj" fmla="val 10526"/>
            </a:avLst>
          </a:prstGeom>
          <a:solidFill>
            <a:srgbClr val="12283F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731520" y="507492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A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Uwaga: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GET jest widoczna w adresie przeglądarki — nie należy przesyłać nią haseł ani danych wrażliwych.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CSS — właściwość transition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11247120" cy="594360"/>
          </a:xfrm>
          <a:prstGeom prst="roundRect">
            <a:avLst>
              <a:gd name="adj" fmla="val 12308"/>
            </a:avLst>
          </a:prstGeom>
          <a:solidFill>
            <a:srgbClr val="081420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9164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transition: </a:t>
            </a:r>
            <a:r>
              <a:rPr lang="en-US" sz="14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property duration timing-function delay</a:t>
            </a:r>
            <a:r>
              <a:rPr lang="en-US" sz="1400" dirty="0">
                <a:solidFill>
                  <a:srgbClr val="6E8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|initial|inherit;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68880"/>
          <a:ext cx="6492240" cy="339242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Wartość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transition-property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Nazwa właściwości CSS, której dotyczy efekt animacji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transition-duration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Czas trwania efektu (w sekundach lub milisekundach)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transition-timing-function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Krzywa prędkości efektu przejścia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transition-delay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Określa, kiedy efekt się rozpocznie (opóźnienie)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initial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Ustawia właściwość na wartość domyślną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inherit</a:t>
                      </a:r>
                      <a:endParaRPr lang="en-US" sz="11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Dziedziczy wartość po elemencie nadrzędnym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7223760" y="246888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Przykład działania:</a:t>
            </a:r>
            <a:endParaRPr lang="en-US" sz="1300" dirty="0"/>
          </a:p>
        </p:txBody>
      </p:sp>
      <p:sp>
        <p:nvSpPr>
          <p:cNvPr id="7" name="Shape 6"/>
          <p:cNvSpPr/>
          <p:nvPr/>
        </p:nvSpPr>
        <p:spPr>
          <a:xfrm>
            <a:off x="7223760" y="2834640"/>
            <a:ext cx="4480560" cy="1920240"/>
          </a:xfrm>
          <a:prstGeom prst="roundRect">
            <a:avLst>
              <a:gd name="adj" fmla="val 3810"/>
            </a:avLst>
          </a:prstGeom>
          <a:solidFill>
            <a:srgbClr val="081420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452360" y="2999232"/>
            <a:ext cx="40233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button {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background-color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#065A82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transition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</a:t>
            </a:r>
            <a:r>
              <a:rPr lang="en-US" sz="1250" dirty="0">
                <a:solidFill>
                  <a:srgbClr val="9CDCF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background-color .3s;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button:hover {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6FE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background-color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</a:t>
            </a:r>
            <a:r>
              <a:rPr lang="en-US" sz="1250" dirty="0">
                <a:solidFill>
                  <a:srgbClr val="F4A3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#F4A300</a:t>
            </a: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;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223760" y="489204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065A82"/>
          </a:solidFill>
          <a:ln/>
        </p:spPr>
      </p:sp>
      <p:sp>
        <p:nvSpPr>
          <p:cNvPr id="12" name="Text 9"/>
          <p:cNvSpPr/>
          <p:nvPr/>
        </p:nvSpPr>
        <p:spPr>
          <a:xfrm>
            <a:off x="7223760" y="54406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Przed najechaniem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9052560" y="5138928"/>
            <a:ext cx="777240" cy="0"/>
          </a:xfrm>
          <a:prstGeom prst="line">
            <a:avLst/>
          </a:prstGeom>
          <a:noFill/>
          <a:ln w="25400">
            <a:solidFill>
              <a:srgbClr val="F4A300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9921240" y="489204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F4A300"/>
          </a:solidFill>
          <a:ln/>
        </p:spPr>
      </p:sp>
      <p:sp>
        <p:nvSpPr>
          <p:cNvPr id="15" name="Text 12"/>
          <p:cNvSpPr/>
          <p:nvPr/>
        </p:nvSpPr>
        <p:spPr>
          <a:xfrm>
            <a:off x="9921240" y="54406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najechaniu (hover)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4 · CZĘŚĆ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HTML5 — struktura strony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4572000" cy="4206240"/>
          </a:xfrm>
          <a:prstGeom prst="roundRect">
            <a:avLst>
              <a:gd name="adj" fmla="val 1739"/>
            </a:avLst>
          </a:prstGeom>
          <a:solidFill>
            <a:srgbClr val="0E2136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011680"/>
            <a:ext cx="4206240" cy="548640"/>
          </a:xfrm>
          <a:prstGeom prst="roundRect">
            <a:avLst>
              <a:gd name="adj" fmla="val 8333"/>
            </a:avLst>
          </a:prstGeom>
          <a:solidFill>
            <a:srgbClr val="065A82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1168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&lt;header&gt;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697480"/>
            <a:ext cx="4206240" cy="45720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974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&lt;nav&gt;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3291840"/>
            <a:ext cx="4206240" cy="2148840"/>
          </a:xfrm>
          <a:prstGeom prst="roundRect">
            <a:avLst>
              <a:gd name="adj" fmla="val 2128"/>
            </a:avLst>
          </a:prstGeom>
          <a:solidFill>
            <a:srgbClr val="0E3552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3192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AFC6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&lt;main&gt;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639312"/>
            <a:ext cx="2834640" cy="822960"/>
          </a:xfrm>
          <a:prstGeom prst="roundRect">
            <a:avLst>
              <a:gd name="adj" fmla="val 5556"/>
            </a:avLst>
          </a:prstGeom>
          <a:solidFill>
            <a:srgbClr val="065A82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39312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&lt;article&gt;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4553712"/>
            <a:ext cx="2834640" cy="822960"/>
          </a:xfrm>
          <a:prstGeom prst="roundRect">
            <a:avLst>
              <a:gd name="adj" fmla="val 5556"/>
            </a:avLst>
          </a:prstGeom>
          <a:solidFill>
            <a:srgbClr val="065A82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553712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&lt;section&gt;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840480" y="3639312"/>
            <a:ext cx="1005840" cy="1737360"/>
          </a:xfrm>
          <a:prstGeom prst="roundRect">
            <a:avLst>
              <a:gd name="adj" fmla="val 4545"/>
            </a:avLst>
          </a:prstGeom>
          <a:solidFill>
            <a:srgbClr val="1C7293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639312"/>
            <a:ext cx="1005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&lt;aside&gt;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40080" y="5577840"/>
            <a:ext cx="4206240" cy="320040"/>
          </a:xfrm>
          <a:prstGeom prst="roundRect">
            <a:avLst>
              <a:gd name="adj" fmla="val 14286"/>
            </a:avLst>
          </a:prstGeom>
          <a:solidFill>
            <a:srgbClr val="065A82"/>
          </a:solidFill>
          <a:ln w="12700">
            <a:solidFill>
              <a:srgbClr val="0B1E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55778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&lt;footer&gt;</a:t>
            </a:r>
            <a:endParaRPr lang="en-US" sz="11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349240" y="1828800"/>
          <a:ext cx="6382512" cy="4133088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5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&lt;header&gt;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Nagłówek dokumentu lub sekcji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&lt;nav&gt;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Definiuje linki nawigacyjne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&lt;main&gt;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Główna, unikalna zawartość dokumentu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&lt;section&gt;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Wydzielona sekcja w dokumencie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&lt;article&gt;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Niezależna, samodzielna treść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&lt;aside&gt;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Treść poboczna, niezwiązana bezpośrednio z główną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1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6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FE3D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&lt;footer&gt;</a:t>
                      </a:r>
                      <a:endParaRPr lang="en-US" sz="12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Stopka dokumentu lub sekcji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8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4 · CZĘŚĆ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HTML5 — pozostałe znaczniki semantyczne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1488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21488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&lt;figure&gt;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85800" y="26974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Samodzielna treść wizualna: ilustracje, diagramy, zdjęcia, listingi kodu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22064" y="19202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10" name="Shape 8"/>
          <p:cNvSpPr/>
          <p:nvPr/>
        </p:nvSpPr>
        <p:spPr>
          <a:xfrm>
            <a:off x="4550664" y="21488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50664" y="21488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&lt;figcaption&gt;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50664" y="26974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Definiuje podpis dla elementu &lt;figure&gt;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86928" y="19202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14" name="Shape 12"/>
          <p:cNvSpPr/>
          <p:nvPr/>
        </p:nvSpPr>
        <p:spPr>
          <a:xfrm>
            <a:off x="8415528" y="21488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8415528" y="21488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&lt;details&gt;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415528" y="26974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Dodatkowe informacje, które użytkownik może pokazać lub ukryć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" y="42062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42062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&lt;summary&gt;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85800" y="47548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Widoczny nagłówek dla elementu &lt;details&gt;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322064" y="39776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22" name="Shape 20"/>
          <p:cNvSpPr/>
          <p:nvPr/>
        </p:nvSpPr>
        <p:spPr>
          <a:xfrm>
            <a:off x="4550664" y="42062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23" name="Text 21"/>
          <p:cNvSpPr/>
          <p:nvPr/>
        </p:nvSpPr>
        <p:spPr>
          <a:xfrm>
            <a:off x="4550664" y="42062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&lt;mark&gt;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50664" y="47548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Zaznacza / podświetla fragment tekstu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186928" y="3977640"/>
            <a:ext cx="3544824" cy="1737360"/>
          </a:xfrm>
          <a:prstGeom prst="roundRect">
            <a:avLst>
              <a:gd name="adj" fmla="val 5263"/>
            </a:avLst>
          </a:prstGeom>
          <a:solidFill>
            <a:srgbClr val="12283F"/>
          </a:solidFill>
          <a:ln/>
        </p:spPr>
      </p:sp>
      <p:sp>
        <p:nvSpPr>
          <p:cNvPr id="26" name="Shape 24"/>
          <p:cNvSpPr/>
          <p:nvPr/>
        </p:nvSpPr>
        <p:spPr>
          <a:xfrm>
            <a:off x="8415528" y="4206240"/>
            <a:ext cx="1554480" cy="41148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8415528" y="42062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&lt;time&gt;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415528" y="4754880"/>
            <a:ext cx="30876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Definiuje datę lub godzinę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572000"/>
            <a:ext cx="4114800" cy="41148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41148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411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PODSUMOWANIE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Najważniejsze wnioski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F4A30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1938528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mysqli pozwala połączyć PHP z bazą MySQL/MariaDB: connect → query → fetch → close.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297180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F4A300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97280" y="2898648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GET przekazuje parametry w adresie URL i trafiają one do tablicy $_GET.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57200" y="393192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F4A300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3858768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Właściwość transition w CSS tworzy płynne, przyjemne dla oka efekty zmian.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457200" y="48920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F4A300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4892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4818888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Semantyczne znaczniki HTML5 (header, nav, main, section, article...) porządkują</a:t>
            </a:r>
            <a:endParaRPr lang="en-US" sz="14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strukturę strony i poprawiają jej czytelność dla ludzi i wyszukiwarek.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FC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1000</Words>
  <Application>Microsoft Office PowerPoint</Application>
  <PresentationFormat>Panoramiczny</PresentationFormat>
  <Paragraphs>209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Courier New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Katarzyna Dymura</cp:lastModifiedBy>
  <cp:revision>2</cp:revision>
  <dcterms:created xsi:type="dcterms:W3CDTF">2026-09-15T21:14:19Z</dcterms:created>
  <dcterms:modified xsi:type="dcterms:W3CDTF">2026-09-16T21:01:11Z</dcterms:modified>
</cp:coreProperties>
</file>