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8288000" cy="10287000"/>
  <p:notesSz cx="6858000" cy="9144000"/>
  <p:embeddedFontLst>
    <p:embeddedFont>
      <p:font typeface="Poppins Semi-Bold" charset="1" panose="00000700000000000000"/>
      <p:regular r:id="rId19"/>
    </p:embeddedFont>
    <p:embeddedFont>
      <p:font typeface="Barlow SemiCondensed Semi-Bold" charset="1" panose="00000706000000000000"/>
      <p:regular r:id="rId20"/>
    </p:embeddedFont>
    <p:embeddedFont>
      <p:font typeface="Barlow SemiCondensed Heavy" charset="1" panose="00000A06000000000000"/>
      <p:regular r:id="rId21"/>
    </p:embeddedFont>
    <p:embeddedFont>
      <p:font typeface="Poppins" charset="1" panose="00000500000000000000"/>
      <p:regular r:id="rId22"/>
    </p:embeddedFont>
    <p:embeddedFont>
      <p:font typeface="Poppins Bold" charset="1" panose="00000800000000000000"/>
      <p:regular r:id="rId23"/>
    </p:embeddedFont>
    <p:embeddedFont>
      <p:font typeface="Open Sans Bold" charset="1" panose="020B0806030504020204"/>
      <p:regular r:id="rId24"/>
    </p:embeddedFont>
    <p:embeddedFont>
      <p:font typeface="Open Sans" charset="1" panose="020B0606030504020204"/>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png" Type="http://schemas.openxmlformats.org/officeDocument/2006/relationships/image"/><Relationship Id="rId4" Target="../media/image13.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40030"/>
        </a:solidFill>
      </p:bgPr>
    </p:bg>
    <p:spTree>
      <p:nvGrpSpPr>
        <p:cNvPr id="1" name=""/>
        <p:cNvGrpSpPr/>
        <p:nvPr/>
      </p:nvGrpSpPr>
      <p:grpSpPr>
        <a:xfrm>
          <a:off x="0" y="0"/>
          <a:ext cx="0" cy="0"/>
          <a:chOff x="0" y="0"/>
          <a:chExt cx="0" cy="0"/>
        </a:xfrm>
      </p:grpSpPr>
      <p:sp>
        <p:nvSpPr>
          <p:cNvPr name="Freeform 2" id="2"/>
          <p:cNvSpPr/>
          <p:nvPr/>
        </p:nvSpPr>
        <p:spPr>
          <a:xfrm flipH="false" flipV="false" rot="-6000">
            <a:off x="10098276" y="-115239"/>
            <a:ext cx="11155270" cy="11458706"/>
          </a:xfrm>
          <a:custGeom>
            <a:avLst/>
            <a:gdLst/>
            <a:ahLst/>
            <a:cxnLst/>
            <a:rect r="r" b="b" t="t" l="l"/>
            <a:pathLst>
              <a:path h="11458706" w="11155270">
                <a:moveTo>
                  <a:pt x="19966" y="0"/>
                </a:moveTo>
                <a:lnTo>
                  <a:pt x="11155270" y="19435"/>
                </a:lnTo>
                <a:lnTo>
                  <a:pt x="11135305" y="11458706"/>
                </a:lnTo>
                <a:lnTo>
                  <a:pt x="0" y="11439271"/>
                </a:lnTo>
                <a:lnTo>
                  <a:pt x="19966" y="0"/>
                </a:lnTo>
                <a:close/>
              </a:path>
            </a:pathLst>
          </a:custGeom>
          <a:blipFill>
            <a:blip r:embed="rId2"/>
            <a:stretch>
              <a:fillRect l="-45937" t="-46" r="-11521" b="-14920"/>
            </a:stretch>
          </a:blipFill>
        </p:spPr>
      </p:sp>
      <p:grpSp>
        <p:nvGrpSpPr>
          <p:cNvPr name="Group 3" id="3"/>
          <p:cNvGrpSpPr/>
          <p:nvPr/>
        </p:nvGrpSpPr>
        <p:grpSpPr>
          <a:xfrm rot="4288751">
            <a:off x="5974197" y="2639091"/>
            <a:ext cx="9351839" cy="2039065"/>
            <a:chOff x="0" y="0"/>
            <a:chExt cx="2795831" cy="609600"/>
          </a:xfrm>
        </p:grpSpPr>
        <p:sp>
          <p:nvSpPr>
            <p:cNvPr name="Freeform 4" id="4"/>
            <p:cNvSpPr/>
            <p:nvPr/>
          </p:nvSpPr>
          <p:spPr>
            <a:xfrm flipH="false" flipV="false" rot="0">
              <a:off x="0" y="0"/>
              <a:ext cx="2795831" cy="609600"/>
            </a:xfrm>
            <a:custGeom>
              <a:avLst/>
              <a:gdLst/>
              <a:ahLst/>
              <a:cxnLst/>
              <a:rect r="r" b="b" t="t" l="l"/>
              <a:pathLst>
                <a:path h="609600" w="2795831">
                  <a:moveTo>
                    <a:pt x="203200" y="0"/>
                  </a:moveTo>
                  <a:lnTo>
                    <a:pt x="2592631" y="0"/>
                  </a:lnTo>
                  <a:lnTo>
                    <a:pt x="2795831" y="609600"/>
                  </a:lnTo>
                  <a:lnTo>
                    <a:pt x="0" y="609600"/>
                  </a:lnTo>
                  <a:lnTo>
                    <a:pt x="203200" y="0"/>
                  </a:lnTo>
                  <a:close/>
                </a:path>
              </a:pathLst>
            </a:custGeom>
            <a:solidFill>
              <a:srgbClr val="FFFFFF">
                <a:alpha val="47843"/>
              </a:srgbClr>
            </a:solidFill>
          </p:spPr>
        </p:sp>
        <p:sp>
          <p:nvSpPr>
            <p:cNvPr name="TextBox 5" id="5"/>
            <p:cNvSpPr txBox="true"/>
            <p:nvPr/>
          </p:nvSpPr>
          <p:spPr>
            <a:xfrm>
              <a:off x="127000" y="-38100"/>
              <a:ext cx="2541831" cy="647700"/>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4407591" y="-702337"/>
            <a:ext cx="18049165" cy="13536873"/>
            <a:chOff x="0" y="0"/>
            <a:chExt cx="812800" cy="609600"/>
          </a:xfrm>
        </p:grpSpPr>
        <p:sp>
          <p:nvSpPr>
            <p:cNvPr name="Freeform 7" id="7"/>
            <p:cNvSpPr/>
            <p:nvPr/>
          </p:nvSpPr>
          <p:spPr>
            <a:xfrm flipH="false" flipV="false" rot="0">
              <a:off x="0" y="0"/>
              <a:ext cx="812800" cy="609600"/>
            </a:xfrm>
            <a:custGeom>
              <a:avLst/>
              <a:gdLst/>
              <a:ahLst/>
              <a:cxnLst/>
              <a:rect r="r" b="b" t="t" l="l"/>
              <a:pathLst>
                <a:path h="609600" w="812800">
                  <a:moveTo>
                    <a:pt x="609600" y="0"/>
                  </a:moveTo>
                  <a:lnTo>
                    <a:pt x="0" y="0"/>
                  </a:lnTo>
                  <a:lnTo>
                    <a:pt x="203200" y="609600"/>
                  </a:lnTo>
                  <a:lnTo>
                    <a:pt x="812800" y="609600"/>
                  </a:lnTo>
                  <a:lnTo>
                    <a:pt x="609600" y="0"/>
                  </a:lnTo>
                  <a:close/>
                </a:path>
              </a:pathLst>
            </a:custGeom>
            <a:solidFill>
              <a:srgbClr val="FFFFFF"/>
            </a:solidFill>
          </p:spPr>
        </p:sp>
        <p:sp>
          <p:nvSpPr>
            <p:cNvPr name="TextBox 8" id="8"/>
            <p:cNvSpPr txBox="true"/>
            <p:nvPr/>
          </p:nvSpPr>
          <p:spPr>
            <a:xfrm>
              <a:off x="101600" y="-38100"/>
              <a:ext cx="609600" cy="647700"/>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p:nvPr/>
        </p:nvGrpSpPr>
        <p:grpSpPr>
          <a:xfrm rot="4288751">
            <a:off x="5848700" y="2569506"/>
            <a:ext cx="8519102" cy="1857496"/>
            <a:chOff x="0" y="0"/>
            <a:chExt cx="2795831" cy="609600"/>
          </a:xfrm>
        </p:grpSpPr>
        <p:sp>
          <p:nvSpPr>
            <p:cNvPr name="Freeform 10" id="10"/>
            <p:cNvSpPr/>
            <p:nvPr/>
          </p:nvSpPr>
          <p:spPr>
            <a:xfrm flipH="false" flipV="false" rot="0">
              <a:off x="0" y="0"/>
              <a:ext cx="2795831" cy="609600"/>
            </a:xfrm>
            <a:custGeom>
              <a:avLst/>
              <a:gdLst/>
              <a:ahLst/>
              <a:cxnLst/>
              <a:rect r="r" b="b" t="t" l="l"/>
              <a:pathLst>
                <a:path h="609600" w="2795831">
                  <a:moveTo>
                    <a:pt x="203200" y="0"/>
                  </a:moveTo>
                  <a:lnTo>
                    <a:pt x="2592631" y="0"/>
                  </a:lnTo>
                  <a:lnTo>
                    <a:pt x="2795831" y="609600"/>
                  </a:lnTo>
                  <a:lnTo>
                    <a:pt x="0" y="609600"/>
                  </a:lnTo>
                  <a:lnTo>
                    <a:pt x="203200" y="0"/>
                  </a:lnTo>
                  <a:close/>
                </a:path>
              </a:pathLst>
            </a:custGeom>
            <a:solidFill>
              <a:srgbClr val="487BA2"/>
            </a:solidFill>
          </p:spPr>
        </p:sp>
        <p:sp>
          <p:nvSpPr>
            <p:cNvPr name="TextBox 11" id="11"/>
            <p:cNvSpPr txBox="true"/>
            <p:nvPr/>
          </p:nvSpPr>
          <p:spPr>
            <a:xfrm>
              <a:off x="127000" y="-38100"/>
              <a:ext cx="2541831" cy="647700"/>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8569794">
            <a:off x="5001559" y="8934193"/>
            <a:ext cx="8519102" cy="1857496"/>
            <a:chOff x="0" y="0"/>
            <a:chExt cx="2795831" cy="609600"/>
          </a:xfrm>
        </p:grpSpPr>
        <p:sp>
          <p:nvSpPr>
            <p:cNvPr name="Freeform 13" id="13"/>
            <p:cNvSpPr/>
            <p:nvPr/>
          </p:nvSpPr>
          <p:spPr>
            <a:xfrm flipH="false" flipV="false" rot="0">
              <a:off x="0" y="0"/>
              <a:ext cx="2795831" cy="609600"/>
            </a:xfrm>
            <a:custGeom>
              <a:avLst/>
              <a:gdLst/>
              <a:ahLst/>
              <a:cxnLst/>
              <a:rect r="r" b="b" t="t" l="l"/>
              <a:pathLst>
                <a:path h="609600" w="2795831">
                  <a:moveTo>
                    <a:pt x="203200" y="0"/>
                  </a:moveTo>
                  <a:lnTo>
                    <a:pt x="2592631" y="0"/>
                  </a:lnTo>
                  <a:lnTo>
                    <a:pt x="2795831" y="609600"/>
                  </a:lnTo>
                  <a:lnTo>
                    <a:pt x="0" y="609600"/>
                  </a:lnTo>
                  <a:lnTo>
                    <a:pt x="203200" y="0"/>
                  </a:lnTo>
                  <a:close/>
                </a:path>
              </a:pathLst>
            </a:custGeom>
            <a:solidFill>
              <a:srgbClr val="1B517B"/>
            </a:solidFill>
          </p:spPr>
        </p:sp>
        <p:sp>
          <p:nvSpPr>
            <p:cNvPr name="TextBox 14" id="14"/>
            <p:cNvSpPr txBox="true"/>
            <p:nvPr/>
          </p:nvSpPr>
          <p:spPr>
            <a:xfrm>
              <a:off x="127000" y="-38100"/>
              <a:ext cx="2541831" cy="647700"/>
            </a:xfrm>
            <a:prstGeom prst="rect">
              <a:avLst/>
            </a:prstGeom>
          </p:spPr>
          <p:txBody>
            <a:bodyPr anchor="ctr" rtlCol="false" tIns="50800" lIns="50800" bIns="50800" rIns="50800"/>
            <a:lstStyle/>
            <a:p>
              <a:pPr algn="ctr">
                <a:lnSpc>
                  <a:spcPts val="2659"/>
                </a:lnSpc>
              </a:pPr>
            </a:p>
          </p:txBody>
        </p:sp>
      </p:grpSp>
      <p:sp>
        <p:nvSpPr>
          <p:cNvPr name="Freeform 15" id="15"/>
          <p:cNvSpPr/>
          <p:nvPr/>
        </p:nvSpPr>
        <p:spPr>
          <a:xfrm flipH="false" flipV="false" rot="0">
            <a:off x="525659" y="508728"/>
            <a:ext cx="1511146" cy="1511146"/>
          </a:xfrm>
          <a:custGeom>
            <a:avLst/>
            <a:gdLst/>
            <a:ahLst/>
            <a:cxnLst/>
            <a:rect r="r" b="b" t="t" l="l"/>
            <a:pathLst>
              <a:path h="1511146" w="1511146">
                <a:moveTo>
                  <a:pt x="0" y="0"/>
                </a:moveTo>
                <a:lnTo>
                  <a:pt x="1511146" y="0"/>
                </a:lnTo>
                <a:lnTo>
                  <a:pt x="1511146" y="1511146"/>
                </a:lnTo>
                <a:lnTo>
                  <a:pt x="0" y="151114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6" id="16"/>
          <p:cNvSpPr txBox="true"/>
          <p:nvPr/>
        </p:nvSpPr>
        <p:spPr>
          <a:xfrm rot="0">
            <a:off x="2218977" y="926163"/>
            <a:ext cx="5365164" cy="638175"/>
          </a:xfrm>
          <a:prstGeom prst="rect">
            <a:avLst/>
          </a:prstGeom>
        </p:spPr>
        <p:txBody>
          <a:bodyPr anchor="t" rtlCol="false" tIns="0" lIns="0" bIns="0" rIns="0">
            <a:spAutoFit/>
          </a:bodyPr>
          <a:lstStyle/>
          <a:p>
            <a:pPr algn="l">
              <a:lnSpc>
                <a:spcPts val="4752"/>
              </a:lnSpc>
            </a:pPr>
            <a:r>
              <a:rPr lang="en-US" sz="3960" b="true">
                <a:solidFill>
                  <a:srgbClr val="1B517B"/>
                </a:solidFill>
                <a:latin typeface="Poppins Semi-Bold"/>
                <a:ea typeface="Poppins Semi-Bold"/>
                <a:cs typeface="Poppins Semi-Bold"/>
                <a:sym typeface="Poppins Semi-Bold"/>
              </a:rPr>
              <a:t>ZSE- BAZY DANYCH</a:t>
            </a:r>
          </a:p>
        </p:txBody>
      </p:sp>
      <p:sp>
        <p:nvSpPr>
          <p:cNvPr name="TextBox 17" id="17"/>
          <p:cNvSpPr txBox="true"/>
          <p:nvPr/>
        </p:nvSpPr>
        <p:spPr>
          <a:xfrm rot="0">
            <a:off x="1028700" y="4316270"/>
            <a:ext cx="6972471" cy="3038475"/>
          </a:xfrm>
          <a:prstGeom prst="rect">
            <a:avLst/>
          </a:prstGeom>
        </p:spPr>
        <p:txBody>
          <a:bodyPr anchor="t" rtlCol="false" tIns="0" lIns="0" bIns="0" rIns="0">
            <a:spAutoFit/>
          </a:bodyPr>
          <a:lstStyle/>
          <a:p>
            <a:pPr algn="l">
              <a:lnSpc>
                <a:spcPts val="8005"/>
              </a:lnSpc>
            </a:pPr>
            <a:r>
              <a:rPr lang="en-US" b="true" sz="6671" spc="453">
                <a:solidFill>
                  <a:srgbClr val="487BA2"/>
                </a:solidFill>
                <a:latin typeface="Barlow SemiCondensed Semi-Bold"/>
                <a:ea typeface="Barlow SemiCondensed Semi-Bold"/>
                <a:cs typeface="Barlow SemiCondensed Semi-Bold"/>
                <a:sym typeface="Barlow SemiCondensed Semi-Bold"/>
              </a:rPr>
              <a:t>ŁĄCZENIE Z BAZĄ DANYCH W PHP - BIBLIOTEKA PDO</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577190" y="1647611"/>
            <a:ext cx="11376721" cy="8532541"/>
            <a:chOff x="0" y="0"/>
            <a:chExt cx="812800" cy="609600"/>
          </a:xfrm>
        </p:grpSpPr>
        <p:sp>
          <p:nvSpPr>
            <p:cNvPr name="Freeform 3" id="3"/>
            <p:cNvSpPr/>
            <p:nvPr/>
          </p:nvSpPr>
          <p:spPr>
            <a:xfrm flipH="false" flipV="false" rot="0">
              <a:off x="0" y="0"/>
              <a:ext cx="812800" cy="609600"/>
            </a:xfrm>
            <a:custGeom>
              <a:avLst/>
              <a:gdLst/>
              <a:ahLst/>
              <a:cxnLst/>
              <a:rect r="r" b="b" t="t" l="l"/>
              <a:pathLst>
                <a:path h="609600" w="812800">
                  <a:moveTo>
                    <a:pt x="203200" y="0"/>
                  </a:moveTo>
                  <a:lnTo>
                    <a:pt x="812800" y="0"/>
                  </a:lnTo>
                  <a:lnTo>
                    <a:pt x="609600" y="609600"/>
                  </a:lnTo>
                  <a:lnTo>
                    <a:pt x="0" y="609600"/>
                  </a:lnTo>
                  <a:lnTo>
                    <a:pt x="203200" y="0"/>
                  </a:lnTo>
                  <a:close/>
                </a:path>
              </a:pathLst>
            </a:custGeom>
            <a:solidFill>
              <a:srgbClr val="1B517B"/>
            </a:solidFill>
          </p:spPr>
        </p:sp>
        <p:sp>
          <p:nvSpPr>
            <p:cNvPr name="TextBox 4" id="4"/>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6471399" y="9479080"/>
            <a:ext cx="12320774" cy="8532541"/>
            <a:chOff x="0" y="0"/>
            <a:chExt cx="880247" cy="609600"/>
          </a:xfrm>
        </p:grpSpPr>
        <p:sp>
          <p:nvSpPr>
            <p:cNvPr name="Freeform 6" id="6"/>
            <p:cNvSpPr/>
            <p:nvPr/>
          </p:nvSpPr>
          <p:spPr>
            <a:xfrm flipH="false" flipV="false" rot="0">
              <a:off x="0" y="0"/>
              <a:ext cx="880247" cy="609600"/>
            </a:xfrm>
            <a:custGeom>
              <a:avLst/>
              <a:gdLst/>
              <a:ahLst/>
              <a:cxnLst/>
              <a:rect r="r" b="b" t="t" l="l"/>
              <a:pathLst>
                <a:path h="609600" w="880247">
                  <a:moveTo>
                    <a:pt x="203200" y="0"/>
                  </a:moveTo>
                  <a:lnTo>
                    <a:pt x="880247" y="0"/>
                  </a:lnTo>
                  <a:lnTo>
                    <a:pt x="677047" y="609600"/>
                  </a:lnTo>
                  <a:lnTo>
                    <a:pt x="0" y="609600"/>
                  </a:lnTo>
                  <a:lnTo>
                    <a:pt x="203200" y="0"/>
                  </a:lnTo>
                  <a:close/>
                </a:path>
              </a:pathLst>
            </a:custGeom>
            <a:solidFill>
              <a:srgbClr val="487BA2"/>
            </a:solidFill>
          </p:spPr>
        </p:sp>
        <p:sp>
          <p:nvSpPr>
            <p:cNvPr name="TextBox 7" id="7"/>
            <p:cNvSpPr txBox="true"/>
            <p:nvPr/>
          </p:nvSpPr>
          <p:spPr>
            <a:xfrm>
              <a:off x="101600" y="-38100"/>
              <a:ext cx="677047" cy="647700"/>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5070552" y="-6327082"/>
            <a:ext cx="5115151" cy="7672726"/>
            <a:chOff x="0" y="0"/>
            <a:chExt cx="406400" cy="609600"/>
          </a:xfrm>
        </p:grpSpPr>
        <p:sp>
          <p:nvSpPr>
            <p:cNvPr name="Freeform 9" id="9"/>
            <p:cNvSpPr/>
            <p:nvPr/>
          </p:nvSpPr>
          <p:spPr>
            <a:xfrm flipH="false" flipV="false" rot="0">
              <a:off x="0" y="0"/>
              <a:ext cx="406400" cy="609600"/>
            </a:xfrm>
            <a:custGeom>
              <a:avLst/>
              <a:gdLst/>
              <a:ahLst/>
              <a:cxnLst/>
              <a:rect r="r" b="b" t="t" l="l"/>
              <a:pathLst>
                <a:path h="609600" w="406400">
                  <a:moveTo>
                    <a:pt x="203200" y="0"/>
                  </a:moveTo>
                  <a:lnTo>
                    <a:pt x="406400" y="0"/>
                  </a:lnTo>
                  <a:lnTo>
                    <a:pt x="203200" y="609600"/>
                  </a:lnTo>
                  <a:lnTo>
                    <a:pt x="0" y="609600"/>
                  </a:lnTo>
                  <a:lnTo>
                    <a:pt x="203200" y="0"/>
                  </a:lnTo>
                  <a:close/>
                </a:path>
              </a:pathLst>
            </a:custGeom>
            <a:solidFill>
              <a:srgbClr val="1B517B"/>
            </a:solidFill>
          </p:spPr>
        </p:sp>
        <p:sp>
          <p:nvSpPr>
            <p:cNvPr name="TextBox 10" id="10"/>
            <p:cNvSpPr txBox="true"/>
            <p:nvPr/>
          </p:nvSpPr>
          <p:spPr>
            <a:xfrm>
              <a:off x="101600" y="-38100"/>
              <a:ext cx="203200" cy="6477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328409" y="-6644026"/>
            <a:ext cx="10230302" cy="7672726"/>
            <a:chOff x="0" y="0"/>
            <a:chExt cx="812800" cy="609600"/>
          </a:xfrm>
        </p:grpSpPr>
        <p:sp>
          <p:nvSpPr>
            <p:cNvPr name="Freeform 12" id="12"/>
            <p:cNvSpPr/>
            <p:nvPr/>
          </p:nvSpPr>
          <p:spPr>
            <a:xfrm flipH="false" flipV="false" rot="0">
              <a:off x="0" y="0"/>
              <a:ext cx="812800" cy="609600"/>
            </a:xfrm>
            <a:custGeom>
              <a:avLst/>
              <a:gdLst/>
              <a:ahLst/>
              <a:cxnLst/>
              <a:rect r="r" b="b" t="t" l="l"/>
              <a:pathLst>
                <a:path h="609600" w="812800">
                  <a:moveTo>
                    <a:pt x="203200" y="0"/>
                  </a:moveTo>
                  <a:lnTo>
                    <a:pt x="812800" y="0"/>
                  </a:lnTo>
                  <a:lnTo>
                    <a:pt x="609600" y="609600"/>
                  </a:lnTo>
                  <a:lnTo>
                    <a:pt x="0" y="609600"/>
                  </a:lnTo>
                  <a:lnTo>
                    <a:pt x="203200" y="0"/>
                  </a:lnTo>
                  <a:close/>
                </a:path>
              </a:pathLst>
            </a:custGeom>
            <a:solidFill>
              <a:srgbClr val="487BA2"/>
            </a:solidFill>
          </p:spPr>
        </p:sp>
        <p:sp>
          <p:nvSpPr>
            <p:cNvPr name="TextBox 13" id="13"/>
            <p:cNvSpPr txBox="true"/>
            <p:nvPr/>
          </p:nvSpPr>
          <p:spPr>
            <a:xfrm>
              <a:off x="101600" y="-38100"/>
              <a:ext cx="609600" cy="647700"/>
            </a:xfrm>
            <a:prstGeom prst="rect">
              <a:avLst/>
            </a:prstGeom>
          </p:spPr>
          <p:txBody>
            <a:bodyPr anchor="ctr" rtlCol="false" tIns="50800" lIns="50800" bIns="50800" rIns="50800"/>
            <a:lstStyle/>
            <a:p>
              <a:pPr algn="ctr">
                <a:lnSpc>
                  <a:spcPts val="2659"/>
                </a:lnSpc>
              </a:pPr>
            </a:p>
          </p:txBody>
        </p:sp>
      </p:grpSp>
      <p:sp>
        <p:nvSpPr>
          <p:cNvPr name="TextBox 14" id="14"/>
          <p:cNvSpPr txBox="true"/>
          <p:nvPr/>
        </p:nvSpPr>
        <p:spPr>
          <a:xfrm rot="0">
            <a:off x="680523" y="1957603"/>
            <a:ext cx="9888415" cy="1665677"/>
          </a:xfrm>
          <a:prstGeom prst="rect">
            <a:avLst/>
          </a:prstGeom>
        </p:spPr>
        <p:txBody>
          <a:bodyPr anchor="t" rtlCol="false" tIns="0" lIns="0" bIns="0" rIns="0">
            <a:spAutoFit/>
          </a:bodyPr>
          <a:lstStyle/>
          <a:p>
            <a:pPr algn="l">
              <a:lnSpc>
                <a:spcPts val="13131"/>
              </a:lnSpc>
            </a:pPr>
            <a:r>
              <a:rPr lang="en-US" sz="10943" b="true">
                <a:solidFill>
                  <a:srgbClr val="1B517B"/>
                </a:solidFill>
                <a:latin typeface="Barlow SemiCondensed Heavy"/>
                <a:ea typeface="Barlow SemiCondensed Heavy"/>
                <a:cs typeface="Barlow SemiCondensed Heavy"/>
                <a:sym typeface="Barlow SemiCondensed Heavy"/>
              </a:rPr>
              <a:t>CELE LEKCJI:</a:t>
            </a:r>
          </a:p>
        </p:txBody>
      </p:sp>
      <p:grpSp>
        <p:nvGrpSpPr>
          <p:cNvPr name="Group 15" id="15"/>
          <p:cNvGrpSpPr/>
          <p:nvPr/>
        </p:nvGrpSpPr>
        <p:grpSpPr>
          <a:xfrm rot="0">
            <a:off x="10185703" y="2795204"/>
            <a:ext cx="6197812" cy="6197812"/>
            <a:chOff x="0" y="0"/>
            <a:chExt cx="8263750" cy="8263750"/>
          </a:xfrm>
        </p:grpSpPr>
        <p:grpSp>
          <p:nvGrpSpPr>
            <p:cNvPr name="Group 16" id="16"/>
            <p:cNvGrpSpPr/>
            <p:nvPr/>
          </p:nvGrpSpPr>
          <p:grpSpPr>
            <a:xfrm rot="0">
              <a:off x="0" y="0"/>
              <a:ext cx="8263750" cy="8263750"/>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7BA2"/>
              </a:solidFill>
            </p:spPr>
          </p:sp>
          <p:sp>
            <p:nvSpPr>
              <p:cNvPr name="TextBox 18" id="18"/>
              <p:cNvSpPr txBox="true"/>
              <p:nvPr/>
            </p:nvSpPr>
            <p:spPr>
              <a:xfrm>
                <a:off x="76200" y="19050"/>
                <a:ext cx="660400" cy="717550"/>
              </a:xfrm>
              <a:prstGeom prst="rect">
                <a:avLst/>
              </a:prstGeom>
            </p:spPr>
            <p:txBody>
              <a:bodyPr anchor="ctr" rtlCol="false" tIns="50800" lIns="50800" bIns="50800" rIns="50800"/>
              <a:lstStyle/>
              <a:p>
                <a:pPr algn="ctr">
                  <a:lnSpc>
                    <a:spcPts val="2660"/>
                  </a:lnSpc>
                </a:pPr>
              </a:p>
            </p:txBody>
          </p:sp>
        </p:grpSp>
        <p:grpSp>
          <p:nvGrpSpPr>
            <p:cNvPr name="Group 19" id="19"/>
            <p:cNvGrpSpPr/>
            <p:nvPr/>
          </p:nvGrpSpPr>
          <p:grpSpPr>
            <a:xfrm rot="0">
              <a:off x="263922" y="263922"/>
              <a:ext cx="7735906" cy="7735906"/>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21" id="21"/>
              <p:cNvSpPr txBox="true"/>
              <p:nvPr/>
            </p:nvSpPr>
            <p:spPr>
              <a:xfrm>
                <a:off x="76200" y="19050"/>
                <a:ext cx="660400" cy="717550"/>
              </a:xfrm>
              <a:prstGeom prst="rect">
                <a:avLst/>
              </a:prstGeom>
            </p:spPr>
            <p:txBody>
              <a:bodyPr anchor="ctr" rtlCol="false" tIns="50800" lIns="50800" bIns="50800" rIns="50800"/>
              <a:lstStyle/>
              <a:p>
                <a:pPr algn="ctr">
                  <a:lnSpc>
                    <a:spcPts val="2660"/>
                  </a:lnSpc>
                </a:pPr>
              </a:p>
            </p:txBody>
          </p:sp>
        </p:grpSp>
      </p:grpSp>
      <p:sp>
        <p:nvSpPr>
          <p:cNvPr name="Freeform 22" id="22"/>
          <p:cNvSpPr/>
          <p:nvPr/>
        </p:nvSpPr>
        <p:spPr>
          <a:xfrm flipH="false" flipV="false" rot="0">
            <a:off x="11227209" y="3836711"/>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23" id="23"/>
          <p:cNvSpPr txBox="true"/>
          <p:nvPr/>
        </p:nvSpPr>
        <p:spPr>
          <a:xfrm rot="0">
            <a:off x="473088" y="3774440"/>
            <a:ext cx="9194929" cy="5483860"/>
          </a:xfrm>
          <a:prstGeom prst="rect">
            <a:avLst/>
          </a:prstGeom>
        </p:spPr>
        <p:txBody>
          <a:bodyPr anchor="t" rtlCol="false" tIns="0" lIns="0" bIns="0" rIns="0">
            <a:spAutoFit/>
          </a:bodyPr>
          <a:lstStyle/>
          <a:p>
            <a:pPr algn="l" marL="669291" indent="-334646" lvl="1">
              <a:lnSpc>
                <a:spcPts val="4340"/>
              </a:lnSpc>
              <a:buFont typeface="Arial"/>
              <a:buChar char="•"/>
            </a:pPr>
            <a:r>
              <a:rPr lang="en-US" sz="3100">
                <a:solidFill>
                  <a:srgbClr val="000000"/>
                </a:solidFill>
                <a:latin typeface="Poppins"/>
                <a:ea typeface="Poppins"/>
                <a:cs typeface="Poppins"/>
                <a:sym typeface="Poppins"/>
              </a:rPr>
              <a:t>Poznanie biblioteki PDO w PHP.</a:t>
            </a:r>
          </a:p>
          <a:p>
            <a:pPr algn="l" marL="669291" indent="-334646" lvl="1">
              <a:lnSpc>
                <a:spcPts val="4340"/>
              </a:lnSpc>
              <a:buFont typeface="Arial"/>
              <a:buChar char="•"/>
            </a:pPr>
            <a:r>
              <a:rPr lang="en-US" sz="3100">
                <a:solidFill>
                  <a:srgbClr val="000000"/>
                </a:solidFill>
                <a:latin typeface="Poppins"/>
                <a:ea typeface="Poppins"/>
                <a:cs typeface="Poppins"/>
                <a:sym typeface="Poppins"/>
              </a:rPr>
              <a:t>Nauczenie się, jak nawiązać połączenie z bazą danych przy użyciu PDO.</a:t>
            </a:r>
          </a:p>
          <a:p>
            <a:pPr algn="l" marL="669291" indent="-334646" lvl="1">
              <a:lnSpc>
                <a:spcPts val="4340"/>
              </a:lnSpc>
              <a:buFont typeface="Arial"/>
              <a:buChar char="•"/>
            </a:pPr>
            <a:r>
              <a:rPr lang="en-US" sz="3100">
                <a:solidFill>
                  <a:srgbClr val="000000"/>
                </a:solidFill>
                <a:latin typeface="Poppins"/>
                <a:ea typeface="Poppins"/>
                <a:cs typeface="Poppins"/>
                <a:sym typeface="Poppins"/>
              </a:rPr>
              <a:t>Zrozumienie różnicy między proceduralnym a obiektowym podejściem do pracy z bazami danych w PHP.</a:t>
            </a:r>
          </a:p>
          <a:p>
            <a:pPr algn="l" marL="669291" indent="-334646" lvl="1">
              <a:lnSpc>
                <a:spcPts val="4340"/>
              </a:lnSpc>
              <a:buFont typeface="Arial"/>
              <a:buChar char="•"/>
            </a:pPr>
            <a:r>
              <a:rPr lang="en-US" sz="3100">
                <a:solidFill>
                  <a:srgbClr val="000000"/>
                </a:solidFill>
                <a:latin typeface="Poppins"/>
                <a:ea typeface="Poppins"/>
                <a:cs typeface="Poppins"/>
                <a:sym typeface="Poppins"/>
              </a:rPr>
              <a:t>Bezpieczeństwo aplikacji przy użyciu przygotowanych zapytań (prepared statements).</a:t>
            </a:r>
          </a:p>
          <a:p>
            <a:pPr algn="l">
              <a:lnSpc>
                <a:spcPts val="4340"/>
              </a:lnSpc>
            </a:pPr>
          </a:p>
        </p:txBody>
      </p:sp>
    </p:spTree>
  </p:cSld>
  <p:clrMapOvr>
    <a:masterClrMapping/>
  </p:clrMapOvr>
</p:sld>
</file>

<file path=ppt/slides/slide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3056000" y="671346"/>
            <a:ext cx="12745744" cy="1371600"/>
          </a:xfrm>
          <a:prstGeom prst="rect">
            <a:avLst/>
          </a:prstGeom>
        </p:spPr>
        <p:txBody>
          <a:bodyPr anchor="t" rtlCol="false" tIns="0" lIns="0" bIns="0" rIns="0">
            <a:spAutoFit/>
          </a:bodyPr>
          <a:lstStyle/>
          <a:p>
            <a:pPr algn="ctr">
              <a:lnSpc>
                <a:spcPts val="10799"/>
              </a:lnSpc>
            </a:pPr>
            <a:r>
              <a:rPr lang="en-US" b="true" sz="8999">
                <a:solidFill>
                  <a:srgbClr val="1B517B"/>
                </a:solidFill>
                <a:latin typeface="Barlow SemiCondensed Heavy"/>
                <a:ea typeface="Barlow SemiCondensed Heavy"/>
                <a:cs typeface="Barlow SemiCondensed Heavy"/>
                <a:sym typeface="Barlow SemiCondensed Heavy"/>
              </a:rPr>
              <a:t>WPROWADZENIE DO PDO</a:t>
            </a:r>
          </a:p>
        </p:txBody>
      </p:sp>
      <p:sp>
        <p:nvSpPr>
          <p:cNvPr name="TextBox 3" id="3"/>
          <p:cNvSpPr txBox="true"/>
          <p:nvPr/>
        </p:nvSpPr>
        <p:spPr>
          <a:xfrm rot="0">
            <a:off x="1280485" y="2904703"/>
            <a:ext cx="15978815" cy="7138988"/>
          </a:xfrm>
          <a:prstGeom prst="rect">
            <a:avLst/>
          </a:prstGeom>
        </p:spPr>
        <p:txBody>
          <a:bodyPr anchor="t" rtlCol="false" tIns="0" lIns="0" bIns="0" rIns="0">
            <a:spAutoFit/>
          </a:bodyPr>
          <a:lstStyle/>
          <a:p>
            <a:pPr algn="l">
              <a:lnSpc>
                <a:spcPts val="4319"/>
              </a:lnSpc>
            </a:pPr>
          </a:p>
          <a:p>
            <a:pPr algn="l">
              <a:lnSpc>
                <a:spcPts val="4319"/>
              </a:lnSpc>
            </a:pPr>
            <a:r>
              <a:rPr lang="en-US" sz="3599" b="true">
                <a:solidFill>
                  <a:srgbClr val="000000"/>
                </a:solidFill>
                <a:latin typeface="Poppins Bold"/>
                <a:ea typeface="Poppins Bold"/>
                <a:cs typeface="Poppins Bold"/>
                <a:sym typeface="Poppins Bold"/>
              </a:rPr>
              <a:t>PDO (PHP Data Objects)</a:t>
            </a:r>
            <a:r>
              <a:rPr lang="en-US" sz="3599">
                <a:solidFill>
                  <a:srgbClr val="000000"/>
                </a:solidFill>
                <a:latin typeface="Poppins"/>
                <a:ea typeface="Poppins"/>
                <a:cs typeface="Poppins"/>
                <a:sym typeface="Poppins"/>
              </a:rPr>
              <a:t> to rozbudowana biblioteka PHP, która umożliwia interakcję z bazami danych w sposób bardziej nowoczesny i bezpieczny niż starsze funkcje, takie jak mysqli_connect (proceduralne). PDO obsługuje różne bazy danych (np. MySQL, PostgreSQL, SQLite), dzięki czemu kod aplikacji jest bardziej przenośny i łatwiejszy do utrzymania.</a:t>
            </a:r>
          </a:p>
          <a:p>
            <a:pPr algn="l">
              <a:lnSpc>
                <a:spcPts val="4319"/>
              </a:lnSpc>
            </a:pPr>
          </a:p>
          <a:p>
            <a:pPr algn="l">
              <a:lnSpc>
                <a:spcPts val="4319"/>
              </a:lnSpc>
            </a:pPr>
            <a:r>
              <a:rPr lang="en-US" sz="3599" b="true">
                <a:solidFill>
                  <a:srgbClr val="000000"/>
                </a:solidFill>
                <a:latin typeface="Poppins Bold"/>
                <a:ea typeface="Poppins Bold"/>
                <a:cs typeface="Poppins Bold"/>
                <a:sym typeface="Poppins Bold"/>
              </a:rPr>
              <a:t>Zalety PDO:</a:t>
            </a:r>
          </a:p>
          <a:p>
            <a:pPr algn="l" marL="777237" indent="-388618" lvl="1">
              <a:lnSpc>
                <a:spcPts val="4319"/>
              </a:lnSpc>
              <a:buFont typeface="Arial"/>
              <a:buChar char="•"/>
            </a:pPr>
            <a:r>
              <a:rPr lang="en-US" sz="3599">
                <a:solidFill>
                  <a:srgbClr val="000000"/>
                </a:solidFill>
                <a:latin typeface="Poppins"/>
                <a:ea typeface="Poppins"/>
                <a:cs typeface="Poppins"/>
                <a:sym typeface="Poppins"/>
              </a:rPr>
              <a:t>Obsługa wielu baz danych.</a:t>
            </a:r>
          </a:p>
          <a:p>
            <a:pPr algn="l" marL="777237" indent="-388618" lvl="1">
              <a:lnSpc>
                <a:spcPts val="4319"/>
              </a:lnSpc>
              <a:buFont typeface="Arial"/>
              <a:buChar char="•"/>
            </a:pPr>
            <a:r>
              <a:rPr lang="en-US" sz="3599">
                <a:solidFill>
                  <a:srgbClr val="000000"/>
                </a:solidFill>
                <a:latin typeface="Poppins"/>
                <a:ea typeface="Poppins"/>
                <a:cs typeface="Poppins"/>
                <a:sym typeface="Poppins"/>
              </a:rPr>
              <a:t>Bezpieczeństwo (np. ochrona przed SQL Injection).</a:t>
            </a:r>
          </a:p>
          <a:p>
            <a:pPr algn="l" marL="777237" indent="-388618" lvl="1">
              <a:lnSpc>
                <a:spcPts val="4319"/>
              </a:lnSpc>
              <a:buFont typeface="Arial"/>
              <a:buChar char="•"/>
            </a:pPr>
            <a:r>
              <a:rPr lang="en-US" sz="3599">
                <a:solidFill>
                  <a:srgbClr val="000000"/>
                </a:solidFill>
                <a:latin typeface="Poppins"/>
                <a:ea typeface="Poppins"/>
                <a:cs typeface="Poppins"/>
                <a:sym typeface="Poppins"/>
              </a:rPr>
              <a:t>Możliwość przygotowywania zapytań (Prepared Statements).</a:t>
            </a:r>
          </a:p>
          <a:p>
            <a:pPr algn="l">
              <a:lnSpc>
                <a:spcPts val="4319"/>
              </a:lnSpc>
            </a:pPr>
          </a:p>
        </p:txBody>
      </p:sp>
      <p:grpSp>
        <p:nvGrpSpPr>
          <p:cNvPr name="Group 4" id="4"/>
          <p:cNvGrpSpPr/>
          <p:nvPr/>
        </p:nvGrpSpPr>
        <p:grpSpPr>
          <a:xfrm rot="-1807184">
            <a:off x="15856045" y="-6896868"/>
            <a:ext cx="2573469" cy="12701748"/>
            <a:chOff x="0" y="0"/>
            <a:chExt cx="677786" cy="3345316"/>
          </a:xfrm>
        </p:grpSpPr>
        <p:sp>
          <p:nvSpPr>
            <p:cNvPr name="Freeform 5" id="5"/>
            <p:cNvSpPr/>
            <p:nvPr/>
          </p:nvSpPr>
          <p:spPr>
            <a:xfrm flipH="false" flipV="false" rot="0">
              <a:off x="0" y="0"/>
              <a:ext cx="677786" cy="3345316"/>
            </a:xfrm>
            <a:custGeom>
              <a:avLst/>
              <a:gdLst/>
              <a:ahLst/>
              <a:cxnLst/>
              <a:rect r="r" b="b" t="t" l="l"/>
              <a:pathLst>
                <a:path h="3345316" w="677786">
                  <a:moveTo>
                    <a:pt x="0" y="0"/>
                  </a:moveTo>
                  <a:lnTo>
                    <a:pt x="677786" y="0"/>
                  </a:lnTo>
                  <a:lnTo>
                    <a:pt x="677786" y="3345316"/>
                  </a:lnTo>
                  <a:lnTo>
                    <a:pt x="0" y="3345316"/>
                  </a:lnTo>
                  <a:close/>
                </a:path>
              </a:pathLst>
            </a:custGeom>
            <a:solidFill>
              <a:srgbClr val="1B517B"/>
            </a:solidFill>
          </p:spPr>
        </p:sp>
        <p:sp>
          <p:nvSpPr>
            <p:cNvPr name="TextBox 6" id="6"/>
            <p:cNvSpPr txBox="true"/>
            <p:nvPr/>
          </p:nvSpPr>
          <p:spPr>
            <a:xfrm>
              <a:off x="0" y="-57150"/>
              <a:ext cx="677786" cy="3402466"/>
            </a:xfrm>
            <a:prstGeom prst="rect">
              <a:avLst/>
            </a:prstGeom>
          </p:spPr>
          <p:txBody>
            <a:bodyPr anchor="ctr" rtlCol="false" tIns="50800" lIns="50800" bIns="50800" rIns="50800"/>
            <a:lstStyle/>
            <a:p>
              <a:pPr algn="ctr">
                <a:lnSpc>
                  <a:spcPts val="2659"/>
                </a:lnSpc>
              </a:pPr>
            </a:p>
          </p:txBody>
        </p:sp>
      </p:grpSp>
      <p:grpSp>
        <p:nvGrpSpPr>
          <p:cNvPr name="Group 7" id="7"/>
          <p:cNvGrpSpPr/>
          <p:nvPr/>
        </p:nvGrpSpPr>
        <p:grpSpPr>
          <a:xfrm rot="1812374">
            <a:off x="-1390769" y="-9323688"/>
            <a:ext cx="4063084" cy="17171291"/>
            <a:chOff x="0" y="0"/>
            <a:chExt cx="1070113" cy="4522480"/>
          </a:xfrm>
        </p:grpSpPr>
        <p:sp>
          <p:nvSpPr>
            <p:cNvPr name="Freeform 8" id="8"/>
            <p:cNvSpPr/>
            <p:nvPr/>
          </p:nvSpPr>
          <p:spPr>
            <a:xfrm flipH="false" flipV="false" rot="0">
              <a:off x="0" y="0"/>
              <a:ext cx="1070113" cy="4522480"/>
            </a:xfrm>
            <a:custGeom>
              <a:avLst/>
              <a:gdLst/>
              <a:ahLst/>
              <a:cxnLst/>
              <a:rect r="r" b="b" t="t" l="l"/>
              <a:pathLst>
                <a:path h="4522480" w="1070113">
                  <a:moveTo>
                    <a:pt x="0" y="0"/>
                  </a:moveTo>
                  <a:lnTo>
                    <a:pt x="1070113" y="0"/>
                  </a:lnTo>
                  <a:lnTo>
                    <a:pt x="1070113" y="4522480"/>
                  </a:lnTo>
                  <a:lnTo>
                    <a:pt x="0" y="4522480"/>
                  </a:lnTo>
                  <a:close/>
                </a:path>
              </a:pathLst>
            </a:custGeom>
            <a:solidFill>
              <a:srgbClr val="1B517B"/>
            </a:solidFill>
          </p:spPr>
        </p:sp>
        <p:sp>
          <p:nvSpPr>
            <p:cNvPr name="TextBox 9" id="9"/>
            <p:cNvSpPr txBox="true"/>
            <p:nvPr/>
          </p:nvSpPr>
          <p:spPr>
            <a:xfrm>
              <a:off x="0" y="-57150"/>
              <a:ext cx="1070113" cy="4579630"/>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6914998">
            <a:off x="6503" y="-5051696"/>
            <a:ext cx="4063084" cy="8262910"/>
            <a:chOff x="0" y="0"/>
            <a:chExt cx="1070113" cy="2176240"/>
          </a:xfrm>
        </p:grpSpPr>
        <p:sp>
          <p:nvSpPr>
            <p:cNvPr name="Freeform 11" id="11"/>
            <p:cNvSpPr/>
            <p:nvPr/>
          </p:nvSpPr>
          <p:spPr>
            <a:xfrm flipH="false" flipV="false" rot="0">
              <a:off x="0" y="0"/>
              <a:ext cx="1070113" cy="2176240"/>
            </a:xfrm>
            <a:custGeom>
              <a:avLst/>
              <a:gdLst/>
              <a:ahLst/>
              <a:cxnLst/>
              <a:rect r="r" b="b" t="t" l="l"/>
              <a:pathLst>
                <a:path h="2176240" w="1070113">
                  <a:moveTo>
                    <a:pt x="0" y="0"/>
                  </a:moveTo>
                  <a:lnTo>
                    <a:pt x="1070113" y="0"/>
                  </a:lnTo>
                  <a:lnTo>
                    <a:pt x="1070113" y="2176240"/>
                  </a:lnTo>
                  <a:lnTo>
                    <a:pt x="0" y="2176240"/>
                  </a:lnTo>
                  <a:close/>
                </a:path>
              </a:pathLst>
            </a:custGeom>
            <a:solidFill>
              <a:srgbClr val="487BA2"/>
            </a:solidFill>
          </p:spPr>
        </p:sp>
        <p:sp>
          <p:nvSpPr>
            <p:cNvPr name="TextBox 12" id="12"/>
            <p:cNvSpPr txBox="true"/>
            <p:nvPr/>
          </p:nvSpPr>
          <p:spPr>
            <a:xfrm>
              <a:off x="0" y="-57150"/>
              <a:ext cx="1070113" cy="2233390"/>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3889724">
            <a:off x="14218520" y="-5051696"/>
            <a:ext cx="4063084" cy="8262910"/>
            <a:chOff x="0" y="0"/>
            <a:chExt cx="1070113" cy="2176240"/>
          </a:xfrm>
        </p:grpSpPr>
        <p:sp>
          <p:nvSpPr>
            <p:cNvPr name="Freeform 14" id="14"/>
            <p:cNvSpPr/>
            <p:nvPr/>
          </p:nvSpPr>
          <p:spPr>
            <a:xfrm flipH="false" flipV="false" rot="0">
              <a:off x="0" y="0"/>
              <a:ext cx="1070113" cy="2176240"/>
            </a:xfrm>
            <a:custGeom>
              <a:avLst/>
              <a:gdLst/>
              <a:ahLst/>
              <a:cxnLst/>
              <a:rect r="r" b="b" t="t" l="l"/>
              <a:pathLst>
                <a:path h="2176240" w="1070113">
                  <a:moveTo>
                    <a:pt x="0" y="0"/>
                  </a:moveTo>
                  <a:lnTo>
                    <a:pt x="1070113" y="0"/>
                  </a:lnTo>
                  <a:lnTo>
                    <a:pt x="1070113" y="2176240"/>
                  </a:lnTo>
                  <a:lnTo>
                    <a:pt x="0" y="2176240"/>
                  </a:lnTo>
                  <a:close/>
                </a:path>
              </a:pathLst>
            </a:custGeom>
            <a:solidFill>
              <a:srgbClr val="487BA2"/>
            </a:solidFill>
          </p:spPr>
        </p:sp>
        <p:sp>
          <p:nvSpPr>
            <p:cNvPr name="TextBox 15" id="15"/>
            <p:cNvSpPr txBox="true"/>
            <p:nvPr/>
          </p:nvSpPr>
          <p:spPr>
            <a:xfrm>
              <a:off x="0" y="-57150"/>
              <a:ext cx="1070113" cy="2233390"/>
            </a:xfrm>
            <a:prstGeom prst="rect">
              <a:avLst/>
            </a:prstGeom>
          </p:spPr>
          <p:txBody>
            <a:bodyPr anchor="ctr" rtlCol="false" tIns="50800" lIns="50800" bIns="50800" rIns="50800"/>
            <a:lstStyle/>
            <a:p>
              <a:pPr algn="ctr">
                <a:lnSpc>
                  <a:spcPts val="2659"/>
                </a:lnSpc>
              </a:pP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1808904">
            <a:off x="15287102" y="-8062251"/>
            <a:ext cx="3169374" cy="17171291"/>
            <a:chOff x="0" y="0"/>
            <a:chExt cx="834732" cy="4522480"/>
          </a:xfrm>
        </p:grpSpPr>
        <p:sp>
          <p:nvSpPr>
            <p:cNvPr name="Freeform 3" id="3"/>
            <p:cNvSpPr/>
            <p:nvPr/>
          </p:nvSpPr>
          <p:spPr>
            <a:xfrm flipH="false" flipV="false" rot="0">
              <a:off x="0" y="0"/>
              <a:ext cx="834732" cy="4522480"/>
            </a:xfrm>
            <a:custGeom>
              <a:avLst/>
              <a:gdLst/>
              <a:ahLst/>
              <a:cxnLst/>
              <a:rect r="r" b="b" t="t" l="l"/>
              <a:pathLst>
                <a:path h="4522480" w="834732">
                  <a:moveTo>
                    <a:pt x="0" y="0"/>
                  </a:moveTo>
                  <a:lnTo>
                    <a:pt x="834732" y="0"/>
                  </a:lnTo>
                  <a:lnTo>
                    <a:pt x="834732" y="4522480"/>
                  </a:lnTo>
                  <a:lnTo>
                    <a:pt x="0" y="4522480"/>
                  </a:lnTo>
                  <a:close/>
                </a:path>
              </a:pathLst>
            </a:custGeom>
            <a:solidFill>
              <a:srgbClr val="1B517B"/>
            </a:solidFill>
          </p:spPr>
        </p:sp>
        <p:sp>
          <p:nvSpPr>
            <p:cNvPr name="TextBox 4" id="4"/>
            <p:cNvSpPr txBox="true"/>
            <p:nvPr/>
          </p:nvSpPr>
          <p:spPr>
            <a:xfrm>
              <a:off x="0" y="-57150"/>
              <a:ext cx="834732" cy="457963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1521197">
            <a:off x="17798614" y="-1822217"/>
            <a:ext cx="2741827" cy="17171291"/>
            <a:chOff x="0" y="0"/>
            <a:chExt cx="722127" cy="4522480"/>
          </a:xfrm>
        </p:grpSpPr>
        <p:sp>
          <p:nvSpPr>
            <p:cNvPr name="Freeform 6" id="6"/>
            <p:cNvSpPr/>
            <p:nvPr/>
          </p:nvSpPr>
          <p:spPr>
            <a:xfrm flipH="false" flipV="false" rot="0">
              <a:off x="0" y="0"/>
              <a:ext cx="722127" cy="4522480"/>
            </a:xfrm>
            <a:custGeom>
              <a:avLst/>
              <a:gdLst/>
              <a:ahLst/>
              <a:cxnLst/>
              <a:rect r="r" b="b" t="t" l="l"/>
              <a:pathLst>
                <a:path h="4522480" w="722127">
                  <a:moveTo>
                    <a:pt x="0" y="0"/>
                  </a:moveTo>
                  <a:lnTo>
                    <a:pt x="722127" y="0"/>
                  </a:lnTo>
                  <a:lnTo>
                    <a:pt x="722127" y="4522480"/>
                  </a:lnTo>
                  <a:lnTo>
                    <a:pt x="0" y="4522480"/>
                  </a:lnTo>
                  <a:close/>
                </a:path>
              </a:pathLst>
            </a:custGeom>
            <a:solidFill>
              <a:srgbClr val="487BA2"/>
            </a:solidFill>
          </p:spPr>
        </p:sp>
        <p:sp>
          <p:nvSpPr>
            <p:cNvPr name="TextBox 7" id="7"/>
            <p:cNvSpPr txBox="true"/>
            <p:nvPr/>
          </p:nvSpPr>
          <p:spPr>
            <a:xfrm>
              <a:off x="0" y="-57150"/>
              <a:ext cx="722127" cy="4579630"/>
            </a:xfrm>
            <a:prstGeom prst="rect">
              <a:avLst/>
            </a:prstGeom>
          </p:spPr>
          <p:txBody>
            <a:bodyPr anchor="ctr" rtlCol="false" tIns="50800" lIns="50800" bIns="50800" rIns="50800"/>
            <a:lstStyle/>
            <a:p>
              <a:pPr algn="ctr">
                <a:lnSpc>
                  <a:spcPts val="2659"/>
                </a:lnSpc>
              </a:pPr>
            </a:p>
          </p:txBody>
        </p:sp>
      </p:grpSp>
      <p:sp>
        <p:nvSpPr>
          <p:cNvPr name="TextBox 8" id="8"/>
          <p:cNvSpPr txBox="true"/>
          <p:nvPr/>
        </p:nvSpPr>
        <p:spPr>
          <a:xfrm rot="0">
            <a:off x="10713766" y="1453056"/>
            <a:ext cx="4882972" cy="3407661"/>
          </a:xfrm>
          <a:prstGeom prst="rect">
            <a:avLst/>
          </a:prstGeom>
        </p:spPr>
        <p:txBody>
          <a:bodyPr anchor="t" rtlCol="false" tIns="0" lIns="0" bIns="0" rIns="0">
            <a:spAutoFit/>
          </a:bodyPr>
          <a:lstStyle/>
          <a:p>
            <a:pPr algn="just">
              <a:lnSpc>
                <a:spcPts val="1287"/>
              </a:lnSpc>
            </a:pPr>
            <a:r>
              <a:rPr lang="en-US" sz="1072">
                <a:solidFill>
                  <a:srgbClr val="000000"/>
                </a:solidFill>
                <a:latin typeface="Poppins"/>
                <a:ea typeface="Poppins"/>
                <a:cs typeface="Poppins"/>
                <a:sym typeface="Poppins"/>
              </a:rPr>
              <a:t>&lt;?php</a:t>
            </a:r>
          </a:p>
          <a:p>
            <a:pPr algn="just">
              <a:lnSpc>
                <a:spcPts val="1287"/>
              </a:lnSpc>
            </a:pPr>
            <a:r>
              <a:rPr lang="en-US" sz="1072">
                <a:solidFill>
                  <a:srgbClr val="000000"/>
                </a:solidFill>
                <a:latin typeface="Poppins"/>
                <a:ea typeface="Poppins"/>
                <a:cs typeface="Poppins"/>
                <a:sym typeface="Poppins"/>
              </a:rPr>
              <a:t>// Parametry połączenia z bazą danych</a:t>
            </a:r>
          </a:p>
          <a:p>
            <a:pPr algn="just">
              <a:lnSpc>
                <a:spcPts val="1287"/>
              </a:lnSpc>
            </a:pPr>
            <a:r>
              <a:rPr lang="en-US" sz="1072">
                <a:solidFill>
                  <a:srgbClr val="000000"/>
                </a:solidFill>
                <a:latin typeface="Poppins"/>
                <a:ea typeface="Poppins"/>
                <a:cs typeface="Poppins"/>
                <a:sym typeface="Poppins"/>
              </a:rPr>
              <a:t>$host = 'localhost';</a:t>
            </a:r>
          </a:p>
          <a:p>
            <a:pPr algn="just">
              <a:lnSpc>
                <a:spcPts val="1287"/>
              </a:lnSpc>
            </a:pPr>
            <a:r>
              <a:rPr lang="en-US" sz="1072">
                <a:solidFill>
                  <a:srgbClr val="000000"/>
                </a:solidFill>
                <a:latin typeface="Poppins"/>
                <a:ea typeface="Poppins"/>
                <a:cs typeface="Poppins"/>
                <a:sym typeface="Poppins"/>
              </a:rPr>
              <a:t>$db = 'nazwa_bazy';</a:t>
            </a:r>
          </a:p>
          <a:p>
            <a:pPr algn="just">
              <a:lnSpc>
                <a:spcPts val="1287"/>
              </a:lnSpc>
            </a:pPr>
            <a:r>
              <a:rPr lang="en-US" sz="1072">
                <a:solidFill>
                  <a:srgbClr val="000000"/>
                </a:solidFill>
                <a:latin typeface="Poppins"/>
                <a:ea typeface="Poppins"/>
                <a:cs typeface="Poppins"/>
                <a:sym typeface="Poppins"/>
              </a:rPr>
              <a:t>$user = 'nazwa_uzytkownika';</a:t>
            </a:r>
          </a:p>
          <a:p>
            <a:pPr algn="just">
              <a:lnSpc>
                <a:spcPts val="1287"/>
              </a:lnSpc>
            </a:pPr>
            <a:r>
              <a:rPr lang="en-US" sz="1072">
                <a:solidFill>
                  <a:srgbClr val="000000"/>
                </a:solidFill>
                <a:latin typeface="Poppins"/>
                <a:ea typeface="Poppins"/>
                <a:cs typeface="Poppins"/>
                <a:sym typeface="Poppins"/>
              </a:rPr>
              <a:t>$pass = 'haslo';</a:t>
            </a:r>
          </a:p>
          <a:p>
            <a:pPr algn="just">
              <a:lnSpc>
                <a:spcPts val="1287"/>
              </a:lnSpc>
            </a:pPr>
          </a:p>
          <a:p>
            <a:pPr algn="just">
              <a:lnSpc>
                <a:spcPts val="1287"/>
              </a:lnSpc>
            </a:pPr>
            <a:r>
              <a:rPr lang="en-US" sz="1072">
                <a:solidFill>
                  <a:srgbClr val="000000"/>
                </a:solidFill>
                <a:latin typeface="Poppins"/>
                <a:ea typeface="Poppins"/>
                <a:cs typeface="Poppins"/>
                <a:sym typeface="Poppins"/>
              </a:rPr>
              <a:t>// Tworzenie DSN (Data Source Name)</a:t>
            </a:r>
          </a:p>
          <a:p>
            <a:pPr algn="just">
              <a:lnSpc>
                <a:spcPts val="1287"/>
              </a:lnSpc>
            </a:pPr>
            <a:r>
              <a:rPr lang="en-US" sz="1072">
                <a:solidFill>
                  <a:srgbClr val="000000"/>
                </a:solidFill>
                <a:latin typeface="Poppins"/>
                <a:ea typeface="Poppins"/>
                <a:cs typeface="Poppins"/>
                <a:sym typeface="Poppins"/>
              </a:rPr>
              <a:t>$dsn = "mysql:host=$host;dbname=$db;charset=utf8mb4";</a:t>
            </a:r>
          </a:p>
          <a:p>
            <a:pPr algn="just">
              <a:lnSpc>
                <a:spcPts val="1287"/>
              </a:lnSpc>
            </a:pPr>
          </a:p>
          <a:p>
            <a:pPr algn="just">
              <a:lnSpc>
                <a:spcPts val="1287"/>
              </a:lnSpc>
            </a:pPr>
            <a:r>
              <a:rPr lang="en-US" sz="1072">
                <a:solidFill>
                  <a:srgbClr val="000000"/>
                </a:solidFill>
                <a:latin typeface="Poppins"/>
                <a:ea typeface="Poppins"/>
                <a:cs typeface="Poppins"/>
                <a:sym typeface="Poppins"/>
              </a:rPr>
              <a:t>try {</a:t>
            </a:r>
          </a:p>
          <a:p>
            <a:pPr algn="just">
              <a:lnSpc>
                <a:spcPts val="1287"/>
              </a:lnSpc>
            </a:pPr>
            <a:r>
              <a:rPr lang="en-US" sz="1072">
                <a:solidFill>
                  <a:srgbClr val="000000"/>
                </a:solidFill>
                <a:latin typeface="Poppins"/>
                <a:ea typeface="Poppins"/>
                <a:cs typeface="Poppins"/>
                <a:sym typeface="Poppins"/>
              </a:rPr>
              <a:t>    // Tworzenie obiektu PDO</a:t>
            </a:r>
          </a:p>
          <a:p>
            <a:pPr algn="just">
              <a:lnSpc>
                <a:spcPts val="1287"/>
              </a:lnSpc>
            </a:pPr>
            <a:r>
              <a:rPr lang="en-US" sz="1072">
                <a:solidFill>
                  <a:srgbClr val="000000"/>
                </a:solidFill>
                <a:latin typeface="Poppins"/>
                <a:ea typeface="Poppins"/>
                <a:cs typeface="Poppins"/>
                <a:sym typeface="Poppins"/>
              </a:rPr>
              <a:t>    $pdo = new PDO($dsn, $user, $pass);</a:t>
            </a:r>
          </a:p>
          <a:p>
            <a:pPr algn="just">
              <a:lnSpc>
                <a:spcPts val="1287"/>
              </a:lnSpc>
            </a:pPr>
            <a:r>
              <a:rPr lang="en-US" sz="1072">
                <a:solidFill>
                  <a:srgbClr val="000000"/>
                </a:solidFill>
                <a:latin typeface="Poppins"/>
                <a:ea typeface="Poppins"/>
                <a:cs typeface="Poppins"/>
                <a:sym typeface="Poppins"/>
              </a:rPr>
              <a:t>    // Ustawienie trybu błędów PDO na wyjątki</a:t>
            </a:r>
          </a:p>
          <a:p>
            <a:pPr algn="just">
              <a:lnSpc>
                <a:spcPts val="1287"/>
              </a:lnSpc>
            </a:pPr>
            <a:r>
              <a:rPr lang="en-US" sz="1072">
                <a:solidFill>
                  <a:srgbClr val="000000"/>
                </a:solidFill>
                <a:latin typeface="Poppins"/>
                <a:ea typeface="Poppins"/>
                <a:cs typeface="Poppins"/>
                <a:sym typeface="Poppins"/>
              </a:rPr>
              <a:t>    $pdo-&gt;setAttribute(PDO::ATTR_ERRMODE, PDO::ERRMODE_EXCEPTION);</a:t>
            </a:r>
          </a:p>
          <a:p>
            <a:pPr algn="just">
              <a:lnSpc>
                <a:spcPts val="1287"/>
              </a:lnSpc>
            </a:pPr>
            <a:r>
              <a:rPr lang="en-US" sz="1072">
                <a:solidFill>
                  <a:srgbClr val="000000"/>
                </a:solidFill>
                <a:latin typeface="Poppins"/>
                <a:ea typeface="Poppins"/>
                <a:cs typeface="Poppins"/>
                <a:sym typeface="Poppins"/>
              </a:rPr>
              <a:t>    echo "Połączenie z bazą danych powiodło się!";</a:t>
            </a:r>
          </a:p>
          <a:p>
            <a:pPr algn="just">
              <a:lnSpc>
                <a:spcPts val="1287"/>
              </a:lnSpc>
            </a:pPr>
            <a:r>
              <a:rPr lang="en-US" sz="1072">
                <a:solidFill>
                  <a:srgbClr val="000000"/>
                </a:solidFill>
                <a:latin typeface="Poppins"/>
                <a:ea typeface="Poppins"/>
                <a:cs typeface="Poppins"/>
                <a:sym typeface="Poppins"/>
              </a:rPr>
              <a:t>} catch (PDOException $e) {</a:t>
            </a:r>
          </a:p>
          <a:p>
            <a:pPr algn="just">
              <a:lnSpc>
                <a:spcPts val="1287"/>
              </a:lnSpc>
            </a:pPr>
            <a:r>
              <a:rPr lang="en-US" sz="1072">
                <a:solidFill>
                  <a:srgbClr val="000000"/>
                </a:solidFill>
                <a:latin typeface="Poppins"/>
                <a:ea typeface="Poppins"/>
                <a:cs typeface="Poppins"/>
                <a:sym typeface="Poppins"/>
              </a:rPr>
              <a:t>    echo "Błąd połączenia z bazą danych: " . $e-&gt;getMessage();</a:t>
            </a:r>
          </a:p>
          <a:p>
            <a:pPr algn="just">
              <a:lnSpc>
                <a:spcPts val="1287"/>
              </a:lnSpc>
            </a:pPr>
            <a:r>
              <a:rPr lang="en-US" sz="1072">
                <a:solidFill>
                  <a:srgbClr val="000000"/>
                </a:solidFill>
                <a:latin typeface="Poppins"/>
                <a:ea typeface="Poppins"/>
                <a:cs typeface="Poppins"/>
                <a:sym typeface="Poppins"/>
              </a:rPr>
              <a:t>}</a:t>
            </a:r>
          </a:p>
          <a:p>
            <a:pPr algn="just">
              <a:lnSpc>
                <a:spcPts val="1287"/>
              </a:lnSpc>
            </a:pPr>
            <a:r>
              <a:rPr lang="en-US" sz="1072">
                <a:solidFill>
                  <a:srgbClr val="000000"/>
                </a:solidFill>
                <a:latin typeface="Poppins"/>
                <a:ea typeface="Poppins"/>
                <a:cs typeface="Poppins"/>
                <a:sym typeface="Poppins"/>
              </a:rPr>
              <a:t>?&gt;</a:t>
            </a:r>
          </a:p>
          <a:p>
            <a:pPr algn="just">
              <a:lnSpc>
                <a:spcPts val="1287"/>
              </a:lnSpc>
            </a:pPr>
          </a:p>
        </p:txBody>
      </p:sp>
      <p:sp>
        <p:nvSpPr>
          <p:cNvPr name="Freeform 9" id="9"/>
          <p:cNvSpPr/>
          <p:nvPr/>
        </p:nvSpPr>
        <p:spPr>
          <a:xfrm flipH="false" flipV="false" rot="0">
            <a:off x="435580" y="1462581"/>
            <a:ext cx="9971655" cy="8556161"/>
          </a:xfrm>
          <a:custGeom>
            <a:avLst/>
            <a:gdLst/>
            <a:ahLst/>
            <a:cxnLst/>
            <a:rect r="r" b="b" t="t" l="l"/>
            <a:pathLst>
              <a:path h="8556161" w="9971655">
                <a:moveTo>
                  <a:pt x="0" y="0"/>
                </a:moveTo>
                <a:lnTo>
                  <a:pt x="9971656" y="0"/>
                </a:lnTo>
                <a:lnTo>
                  <a:pt x="9971656" y="8556161"/>
                </a:lnTo>
                <a:lnTo>
                  <a:pt x="0" y="8556161"/>
                </a:lnTo>
                <a:lnTo>
                  <a:pt x="0" y="0"/>
                </a:lnTo>
                <a:close/>
              </a:path>
            </a:pathLst>
          </a:custGeom>
          <a:blipFill>
            <a:blip r:embed="rId2"/>
            <a:stretch>
              <a:fillRect l="0" t="0" r="0" b="0"/>
            </a:stretch>
          </a:blipFill>
        </p:spPr>
      </p:sp>
      <p:sp>
        <p:nvSpPr>
          <p:cNvPr name="TextBox 10" id="10"/>
          <p:cNvSpPr txBox="true"/>
          <p:nvPr/>
        </p:nvSpPr>
        <p:spPr>
          <a:xfrm rot="0">
            <a:off x="255853" y="352694"/>
            <a:ext cx="13904177" cy="733425"/>
          </a:xfrm>
          <a:prstGeom prst="rect">
            <a:avLst/>
          </a:prstGeom>
        </p:spPr>
        <p:txBody>
          <a:bodyPr anchor="t" rtlCol="false" tIns="0" lIns="0" bIns="0" rIns="0">
            <a:spAutoFit/>
          </a:bodyPr>
          <a:lstStyle/>
          <a:p>
            <a:pPr algn="l">
              <a:lnSpc>
                <a:spcPts val="5781"/>
              </a:lnSpc>
            </a:pPr>
            <a:r>
              <a:rPr lang="en-US" sz="4817" b="true">
                <a:solidFill>
                  <a:srgbClr val="1B517B"/>
                </a:solidFill>
                <a:latin typeface="Barlow SemiCondensed Heavy"/>
                <a:ea typeface="Barlow SemiCondensed Heavy"/>
                <a:cs typeface="Barlow SemiCondensed Heavy"/>
                <a:sym typeface="Barlow SemiCondensed Heavy"/>
              </a:rPr>
              <a:t>JAK POŁĄCZYĆ SIĘ Z BAZĄ DANYCH PRZY UŻYCIU PDO?</a:t>
            </a:r>
          </a:p>
        </p:txBody>
      </p:sp>
      <p:sp>
        <p:nvSpPr>
          <p:cNvPr name="TextBox 11" id="11"/>
          <p:cNvSpPr txBox="true"/>
          <p:nvPr/>
        </p:nvSpPr>
        <p:spPr>
          <a:xfrm rot="0">
            <a:off x="10618808" y="4972297"/>
            <a:ext cx="7270971" cy="3089773"/>
          </a:xfrm>
          <a:prstGeom prst="rect">
            <a:avLst/>
          </a:prstGeom>
        </p:spPr>
        <p:txBody>
          <a:bodyPr anchor="t" rtlCol="false" tIns="0" lIns="0" bIns="0" rIns="0">
            <a:spAutoFit/>
          </a:bodyPr>
          <a:lstStyle/>
          <a:p>
            <a:pPr algn="l">
              <a:lnSpc>
                <a:spcPts val="3472"/>
              </a:lnSpc>
              <a:spcBef>
                <a:spcPct val="0"/>
              </a:spcBef>
            </a:pPr>
            <a:r>
              <a:rPr lang="en-US" b="true" sz="2480">
                <a:solidFill>
                  <a:srgbClr val="000000"/>
                </a:solidFill>
                <a:latin typeface="Poppins Bold"/>
                <a:ea typeface="Poppins Bold"/>
                <a:cs typeface="Poppins Bold"/>
                <a:sym typeface="Poppins Bold"/>
              </a:rPr>
              <a:t>Wyjaśnienie:</a:t>
            </a:r>
          </a:p>
          <a:p>
            <a:pPr algn="l" marL="535515" indent="-267758" lvl="1">
              <a:lnSpc>
                <a:spcPts val="3472"/>
              </a:lnSpc>
              <a:buFont typeface="Arial"/>
              <a:buChar char="•"/>
            </a:pPr>
            <a:r>
              <a:rPr lang="en-US" sz="2480">
                <a:solidFill>
                  <a:srgbClr val="000000"/>
                </a:solidFill>
                <a:latin typeface="Poppins"/>
                <a:ea typeface="Poppins"/>
                <a:cs typeface="Poppins"/>
                <a:sym typeface="Poppins"/>
              </a:rPr>
              <a:t>Tworzymy DSN (Data Source Name), który zawiera informacje o bazie danych.</a:t>
            </a:r>
          </a:p>
          <a:p>
            <a:pPr algn="l" marL="535515" indent="-267758" lvl="1">
              <a:lnSpc>
                <a:spcPts val="3472"/>
              </a:lnSpc>
              <a:buFont typeface="Arial"/>
              <a:buChar char="•"/>
            </a:pPr>
            <a:r>
              <a:rPr lang="en-US" sz="2480">
                <a:solidFill>
                  <a:srgbClr val="000000"/>
                </a:solidFill>
                <a:latin typeface="Poppins"/>
                <a:ea typeface="Poppins"/>
                <a:cs typeface="Poppins"/>
                <a:sym typeface="Poppins"/>
              </a:rPr>
              <a:t>PDO tworzy nowy obiekt połączenia. Jeśli połączenie jest prawidłowe, możemy z niego korzystać. Jeśli wystąpi błąd, łapiemy go w bloku catch.</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1165655">
            <a:off x="18350789" y="-1788184"/>
            <a:ext cx="2820135" cy="17171291"/>
            <a:chOff x="0" y="0"/>
            <a:chExt cx="742752" cy="4522480"/>
          </a:xfrm>
        </p:grpSpPr>
        <p:sp>
          <p:nvSpPr>
            <p:cNvPr name="Freeform 3" id="3"/>
            <p:cNvSpPr/>
            <p:nvPr/>
          </p:nvSpPr>
          <p:spPr>
            <a:xfrm flipH="false" flipV="false" rot="0">
              <a:off x="0" y="0"/>
              <a:ext cx="742752" cy="4522480"/>
            </a:xfrm>
            <a:custGeom>
              <a:avLst/>
              <a:gdLst/>
              <a:ahLst/>
              <a:cxnLst/>
              <a:rect r="r" b="b" t="t" l="l"/>
              <a:pathLst>
                <a:path h="4522480" w="742752">
                  <a:moveTo>
                    <a:pt x="0" y="0"/>
                  </a:moveTo>
                  <a:lnTo>
                    <a:pt x="742752" y="0"/>
                  </a:lnTo>
                  <a:lnTo>
                    <a:pt x="742752" y="4522480"/>
                  </a:lnTo>
                  <a:lnTo>
                    <a:pt x="0" y="4522480"/>
                  </a:lnTo>
                  <a:close/>
                </a:path>
              </a:pathLst>
            </a:custGeom>
            <a:solidFill>
              <a:srgbClr val="487BA2"/>
            </a:solidFill>
          </p:spPr>
        </p:sp>
        <p:sp>
          <p:nvSpPr>
            <p:cNvPr name="TextBox 4" id="4"/>
            <p:cNvSpPr txBox="true"/>
            <p:nvPr/>
          </p:nvSpPr>
          <p:spPr>
            <a:xfrm>
              <a:off x="0" y="-57150"/>
              <a:ext cx="742752" cy="457963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1867607">
            <a:off x="15604861" y="-9838429"/>
            <a:ext cx="2669765" cy="17171291"/>
            <a:chOff x="0" y="0"/>
            <a:chExt cx="703148" cy="4522480"/>
          </a:xfrm>
        </p:grpSpPr>
        <p:sp>
          <p:nvSpPr>
            <p:cNvPr name="Freeform 6" id="6"/>
            <p:cNvSpPr/>
            <p:nvPr/>
          </p:nvSpPr>
          <p:spPr>
            <a:xfrm flipH="false" flipV="false" rot="0">
              <a:off x="0" y="0"/>
              <a:ext cx="703148" cy="4522480"/>
            </a:xfrm>
            <a:custGeom>
              <a:avLst/>
              <a:gdLst/>
              <a:ahLst/>
              <a:cxnLst/>
              <a:rect r="r" b="b" t="t" l="l"/>
              <a:pathLst>
                <a:path h="4522480" w="703148">
                  <a:moveTo>
                    <a:pt x="0" y="0"/>
                  </a:moveTo>
                  <a:lnTo>
                    <a:pt x="703148" y="0"/>
                  </a:lnTo>
                  <a:lnTo>
                    <a:pt x="703148" y="4522480"/>
                  </a:lnTo>
                  <a:lnTo>
                    <a:pt x="0" y="4522480"/>
                  </a:lnTo>
                  <a:close/>
                </a:path>
              </a:pathLst>
            </a:custGeom>
            <a:solidFill>
              <a:srgbClr val="1B517B"/>
            </a:solidFill>
          </p:spPr>
        </p:sp>
        <p:sp>
          <p:nvSpPr>
            <p:cNvPr name="TextBox 7" id="7"/>
            <p:cNvSpPr txBox="true"/>
            <p:nvPr/>
          </p:nvSpPr>
          <p:spPr>
            <a:xfrm>
              <a:off x="0" y="-57150"/>
              <a:ext cx="703148" cy="4579630"/>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1774930">
            <a:off x="18278660" y="-1031965"/>
            <a:ext cx="2801985" cy="17171291"/>
            <a:chOff x="0" y="0"/>
            <a:chExt cx="737971" cy="4522480"/>
          </a:xfrm>
        </p:grpSpPr>
        <p:sp>
          <p:nvSpPr>
            <p:cNvPr name="Freeform 9" id="9"/>
            <p:cNvSpPr/>
            <p:nvPr/>
          </p:nvSpPr>
          <p:spPr>
            <a:xfrm flipH="false" flipV="false" rot="0">
              <a:off x="0" y="0"/>
              <a:ext cx="737971" cy="4522480"/>
            </a:xfrm>
            <a:custGeom>
              <a:avLst/>
              <a:gdLst/>
              <a:ahLst/>
              <a:cxnLst/>
              <a:rect r="r" b="b" t="t" l="l"/>
              <a:pathLst>
                <a:path h="4522480" w="737971">
                  <a:moveTo>
                    <a:pt x="0" y="0"/>
                  </a:moveTo>
                  <a:lnTo>
                    <a:pt x="737971" y="0"/>
                  </a:lnTo>
                  <a:lnTo>
                    <a:pt x="737971" y="4522480"/>
                  </a:lnTo>
                  <a:lnTo>
                    <a:pt x="0" y="4522480"/>
                  </a:lnTo>
                  <a:close/>
                </a:path>
              </a:pathLst>
            </a:custGeom>
            <a:solidFill>
              <a:srgbClr val="1B517B"/>
            </a:solidFill>
          </p:spPr>
        </p:sp>
        <p:sp>
          <p:nvSpPr>
            <p:cNvPr name="TextBox 10" id="10"/>
            <p:cNvSpPr txBox="true"/>
            <p:nvPr/>
          </p:nvSpPr>
          <p:spPr>
            <a:xfrm>
              <a:off x="0" y="-57150"/>
              <a:ext cx="737971" cy="457963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1774930">
            <a:off x="18237471" y="196205"/>
            <a:ext cx="3433957" cy="17171291"/>
            <a:chOff x="0" y="0"/>
            <a:chExt cx="904417" cy="4522480"/>
          </a:xfrm>
        </p:grpSpPr>
        <p:sp>
          <p:nvSpPr>
            <p:cNvPr name="Freeform 12" id="12"/>
            <p:cNvSpPr/>
            <p:nvPr/>
          </p:nvSpPr>
          <p:spPr>
            <a:xfrm flipH="false" flipV="false" rot="0">
              <a:off x="0" y="0"/>
              <a:ext cx="904417" cy="4522480"/>
            </a:xfrm>
            <a:custGeom>
              <a:avLst/>
              <a:gdLst/>
              <a:ahLst/>
              <a:cxnLst/>
              <a:rect r="r" b="b" t="t" l="l"/>
              <a:pathLst>
                <a:path h="4522480" w="904417">
                  <a:moveTo>
                    <a:pt x="0" y="0"/>
                  </a:moveTo>
                  <a:lnTo>
                    <a:pt x="904417" y="0"/>
                  </a:lnTo>
                  <a:lnTo>
                    <a:pt x="904417" y="4522480"/>
                  </a:lnTo>
                  <a:lnTo>
                    <a:pt x="0" y="4522480"/>
                  </a:lnTo>
                  <a:close/>
                </a:path>
              </a:pathLst>
            </a:custGeom>
            <a:solidFill>
              <a:srgbClr val="487BA2"/>
            </a:solidFill>
          </p:spPr>
        </p:sp>
        <p:sp>
          <p:nvSpPr>
            <p:cNvPr name="TextBox 13" id="13"/>
            <p:cNvSpPr txBox="true"/>
            <p:nvPr/>
          </p:nvSpPr>
          <p:spPr>
            <a:xfrm>
              <a:off x="0" y="-57150"/>
              <a:ext cx="904417" cy="4579630"/>
            </a:xfrm>
            <a:prstGeom prst="rect">
              <a:avLst/>
            </a:prstGeom>
          </p:spPr>
          <p:txBody>
            <a:bodyPr anchor="ctr" rtlCol="false" tIns="50800" lIns="50800" bIns="50800" rIns="50800"/>
            <a:lstStyle/>
            <a:p>
              <a:pPr algn="ctr">
                <a:lnSpc>
                  <a:spcPts val="2659"/>
                </a:lnSpc>
              </a:pPr>
            </a:p>
          </p:txBody>
        </p:sp>
      </p:grpSp>
      <p:sp>
        <p:nvSpPr>
          <p:cNvPr name="Freeform 14" id="14"/>
          <p:cNvSpPr/>
          <p:nvPr/>
        </p:nvSpPr>
        <p:spPr>
          <a:xfrm flipH="false" flipV="false" rot="0">
            <a:off x="436954" y="2309578"/>
            <a:ext cx="12023895" cy="7458319"/>
          </a:xfrm>
          <a:custGeom>
            <a:avLst/>
            <a:gdLst/>
            <a:ahLst/>
            <a:cxnLst/>
            <a:rect r="r" b="b" t="t" l="l"/>
            <a:pathLst>
              <a:path h="7458319" w="12023895">
                <a:moveTo>
                  <a:pt x="0" y="0"/>
                </a:moveTo>
                <a:lnTo>
                  <a:pt x="12023895" y="0"/>
                </a:lnTo>
                <a:lnTo>
                  <a:pt x="12023895" y="7458319"/>
                </a:lnTo>
                <a:lnTo>
                  <a:pt x="0" y="7458319"/>
                </a:lnTo>
                <a:lnTo>
                  <a:pt x="0" y="0"/>
                </a:lnTo>
                <a:close/>
              </a:path>
            </a:pathLst>
          </a:custGeom>
          <a:blipFill>
            <a:blip r:embed="rId2"/>
            <a:stretch>
              <a:fillRect l="0" t="0" r="0" b="-1797"/>
            </a:stretch>
          </a:blipFill>
        </p:spPr>
      </p:sp>
      <p:sp>
        <p:nvSpPr>
          <p:cNvPr name="TextBox 15" id="15"/>
          <p:cNvSpPr txBox="true"/>
          <p:nvPr/>
        </p:nvSpPr>
        <p:spPr>
          <a:xfrm rot="0">
            <a:off x="164438" y="391491"/>
            <a:ext cx="13903196" cy="609600"/>
          </a:xfrm>
          <a:prstGeom prst="rect">
            <a:avLst/>
          </a:prstGeom>
        </p:spPr>
        <p:txBody>
          <a:bodyPr anchor="t" rtlCol="false" tIns="0" lIns="0" bIns="0" rIns="0">
            <a:spAutoFit/>
          </a:bodyPr>
          <a:lstStyle/>
          <a:p>
            <a:pPr algn="l">
              <a:lnSpc>
                <a:spcPts val="4837"/>
              </a:lnSpc>
            </a:pPr>
            <a:r>
              <a:rPr lang="en-US" sz="4030" b="true">
                <a:solidFill>
                  <a:srgbClr val="1B517B"/>
                </a:solidFill>
                <a:latin typeface="Barlow SemiCondensed Heavy"/>
                <a:ea typeface="Barlow SemiCondensed Heavy"/>
                <a:cs typeface="Barlow SemiCondensed Heavy"/>
                <a:sym typeface="Barlow SemiCondensed Heavy"/>
              </a:rPr>
              <a:t>RÓŻNICE MIĘDZY PODEJŚCIEM PROCEDURALNYM A OBIEKTOWYM</a:t>
            </a:r>
          </a:p>
        </p:txBody>
      </p:sp>
      <p:sp>
        <p:nvSpPr>
          <p:cNvPr name="TextBox 16" id="16"/>
          <p:cNvSpPr txBox="true"/>
          <p:nvPr/>
        </p:nvSpPr>
        <p:spPr>
          <a:xfrm rot="0">
            <a:off x="1080564" y="1248741"/>
            <a:ext cx="8789236" cy="438150"/>
          </a:xfrm>
          <a:prstGeom prst="rect">
            <a:avLst/>
          </a:prstGeom>
        </p:spPr>
        <p:txBody>
          <a:bodyPr anchor="t" rtlCol="false" tIns="0" lIns="0" bIns="0" rIns="0">
            <a:spAutoFit/>
          </a:bodyPr>
          <a:lstStyle/>
          <a:p>
            <a:pPr algn="l">
              <a:lnSpc>
                <a:spcPts val="3257"/>
              </a:lnSpc>
            </a:pPr>
            <a:r>
              <a:rPr lang="en-US" sz="2714" b="true">
                <a:solidFill>
                  <a:srgbClr val="1B517B"/>
                </a:solidFill>
                <a:latin typeface="Poppins Bold"/>
                <a:ea typeface="Poppins Bold"/>
                <a:cs typeface="Poppins Bold"/>
                <a:sym typeface="Poppins Bold"/>
              </a:rPr>
              <a:t> PROCEDURALNE PODEJŚCIE (MYSQLI)</a:t>
            </a:r>
          </a:p>
        </p:txBody>
      </p:sp>
      <p:sp>
        <p:nvSpPr>
          <p:cNvPr name="TextBox 17" id="17"/>
          <p:cNvSpPr txBox="true"/>
          <p:nvPr/>
        </p:nvSpPr>
        <p:spPr>
          <a:xfrm rot="0">
            <a:off x="12571632" y="2627891"/>
            <a:ext cx="4798451" cy="6315076"/>
          </a:xfrm>
          <a:prstGeom prst="rect">
            <a:avLst/>
          </a:prstGeom>
        </p:spPr>
        <p:txBody>
          <a:bodyPr anchor="t" rtlCol="false" tIns="0" lIns="0" bIns="0" rIns="0">
            <a:spAutoFit/>
          </a:bodyPr>
          <a:lstStyle/>
          <a:p>
            <a:pPr algn="ctr">
              <a:lnSpc>
                <a:spcPts val="4199"/>
              </a:lnSpc>
              <a:spcBef>
                <a:spcPct val="0"/>
              </a:spcBef>
            </a:pPr>
            <a:r>
              <a:rPr lang="en-US" b="true" sz="2999">
                <a:solidFill>
                  <a:srgbClr val="040030"/>
                </a:solidFill>
                <a:latin typeface="Poppins Bold"/>
                <a:ea typeface="Poppins Bold"/>
                <a:cs typeface="Poppins Bold"/>
                <a:sym typeface="Poppins Bold"/>
              </a:rPr>
              <a:t>Zalety:</a:t>
            </a:r>
          </a:p>
          <a:p>
            <a:pPr algn="ctr" marL="647694" indent="-323847" lvl="1">
              <a:lnSpc>
                <a:spcPts val="4199"/>
              </a:lnSpc>
              <a:buFont typeface="Arial"/>
              <a:buChar char="•"/>
            </a:pPr>
            <a:r>
              <a:rPr lang="en-US" sz="2999">
                <a:solidFill>
                  <a:srgbClr val="040030"/>
                </a:solidFill>
                <a:latin typeface="Poppins"/>
                <a:ea typeface="Poppins"/>
                <a:cs typeface="Poppins"/>
                <a:sym typeface="Poppins"/>
              </a:rPr>
              <a:t>Prostota i łatwość w nauce.</a:t>
            </a:r>
          </a:p>
          <a:p>
            <a:pPr algn="ctr">
              <a:lnSpc>
                <a:spcPts val="4199"/>
              </a:lnSpc>
              <a:spcBef>
                <a:spcPct val="0"/>
              </a:spcBef>
            </a:pPr>
            <a:r>
              <a:rPr lang="en-US" b="true" sz="2999">
                <a:solidFill>
                  <a:srgbClr val="040030"/>
                </a:solidFill>
                <a:latin typeface="Poppins Bold"/>
                <a:ea typeface="Poppins Bold"/>
                <a:cs typeface="Poppins Bold"/>
                <a:sym typeface="Poppins Bold"/>
              </a:rPr>
              <a:t>Wady:</a:t>
            </a:r>
          </a:p>
          <a:p>
            <a:pPr algn="ctr" marL="647694" indent="-323847" lvl="1">
              <a:lnSpc>
                <a:spcPts val="4199"/>
              </a:lnSpc>
              <a:buFont typeface="Arial"/>
              <a:buChar char="•"/>
            </a:pPr>
            <a:r>
              <a:rPr lang="en-US" sz="2999">
                <a:solidFill>
                  <a:srgbClr val="040030"/>
                </a:solidFill>
                <a:latin typeface="Poppins"/>
                <a:ea typeface="Poppins"/>
                <a:cs typeface="Poppins"/>
                <a:sym typeface="Poppins"/>
              </a:rPr>
              <a:t>Brak wsparcia dla wielu typów baz danych.</a:t>
            </a:r>
          </a:p>
          <a:p>
            <a:pPr algn="ctr" marL="647694" indent="-323847" lvl="1">
              <a:lnSpc>
                <a:spcPts val="4199"/>
              </a:lnSpc>
              <a:buFont typeface="Arial"/>
              <a:buChar char="•"/>
            </a:pPr>
            <a:r>
              <a:rPr lang="en-US" sz="2999">
                <a:solidFill>
                  <a:srgbClr val="040030"/>
                </a:solidFill>
                <a:latin typeface="Poppins"/>
                <a:ea typeface="Poppins"/>
                <a:cs typeface="Poppins"/>
                <a:sym typeface="Poppins"/>
              </a:rPr>
              <a:t>Większe ryzyko podatności na ataki SQL Injection (chyba że użyjemy funkcji mysqli_prepare()).</a:t>
            </a:r>
          </a:p>
        </p:txBody>
      </p:sp>
    </p:spTree>
  </p:cSld>
  <p:clrMapOvr>
    <a:masterClrMapping/>
  </p:clrMapOvr>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3879159" y="95250"/>
            <a:ext cx="7749559" cy="933450"/>
          </a:xfrm>
          <a:prstGeom prst="rect">
            <a:avLst/>
          </a:prstGeom>
        </p:spPr>
        <p:txBody>
          <a:bodyPr anchor="t" rtlCol="false" tIns="0" lIns="0" bIns="0" rIns="0">
            <a:spAutoFit/>
          </a:bodyPr>
          <a:lstStyle/>
          <a:p>
            <a:pPr algn="l">
              <a:lnSpc>
                <a:spcPts val="7200"/>
              </a:lnSpc>
            </a:pPr>
            <a:r>
              <a:rPr lang="en-US" sz="6000" b="true">
                <a:solidFill>
                  <a:srgbClr val="1B517B"/>
                </a:solidFill>
                <a:latin typeface="Barlow SemiCondensed Heavy"/>
                <a:ea typeface="Barlow SemiCondensed Heavy"/>
                <a:cs typeface="Barlow SemiCondensed Heavy"/>
                <a:sym typeface="Barlow SemiCondensed Heavy"/>
              </a:rPr>
              <a:t>SQL INJECTION </a:t>
            </a:r>
          </a:p>
        </p:txBody>
      </p:sp>
      <p:grpSp>
        <p:nvGrpSpPr>
          <p:cNvPr name="Group 3" id="3"/>
          <p:cNvGrpSpPr/>
          <p:nvPr/>
        </p:nvGrpSpPr>
        <p:grpSpPr>
          <a:xfrm rot="0">
            <a:off x="12761834" y="-996827"/>
            <a:ext cx="6569381" cy="6569381"/>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B517B"/>
            </a:solidFill>
          </p:spPr>
        </p:sp>
        <p:sp>
          <p:nvSpPr>
            <p:cNvPr name="TextBox 5" id="5"/>
            <p:cNvSpPr txBox="true"/>
            <p:nvPr/>
          </p:nvSpPr>
          <p:spPr>
            <a:xfrm>
              <a:off x="76200" y="19050"/>
              <a:ext cx="660400" cy="717550"/>
            </a:xfrm>
            <a:prstGeom prst="rect">
              <a:avLst/>
            </a:prstGeom>
          </p:spPr>
          <p:txBody>
            <a:bodyPr anchor="ctr" rtlCol="false" tIns="51925" lIns="51925" bIns="51925" rIns="51925"/>
            <a:lstStyle/>
            <a:p>
              <a:pPr algn="ctr">
                <a:lnSpc>
                  <a:spcPts val="2660"/>
                </a:lnSpc>
              </a:pPr>
            </a:p>
          </p:txBody>
        </p:sp>
      </p:grpSp>
      <p:grpSp>
        <p:nvGrpSpPr>
          <p:cNvPr name="Group 6" id="6"/>
          <p:cNvGrpSpPr/>
          <p:nvPr/>
        </p:nvGrpSpPr>
        <p:grpSpPr>
          <a:xfrm rot="0">
            <a:off x="13181451" y="-479946"/>
            <a:ext cx="6149764" cy="6149764"/>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8" id="8"/>
            <p:cNvSpPr txBox="true"/>
            <p:nvPr/>
          </p:nvSpPr>
          <p:spPr>
            <a:xfrm>
              <a:off x="76200" y="19050"/>
              <a:ext cx="660400" cy="717550"/>
            </a:xfrm>
            <a:prstGeom prst="rect">
              <a:avLst/>
            </a:prstGeom>
          </p:spPr>
          <p:txBody>
            <a:bodyPr anchor="ctr" rtlCol="false" tIns="51925" lIns="51925" bIns="51925" rIns="51925"/>
            <a:lstStyle/>
            <a:p>
              <a:pPr algn="ctr">
                <a:lnSpc>
                  <a:spcPts val="2660"/>
                </a:lnSpc>
              </a:pPr>
            </a:p>
          </p:txBody>
        </p:sp>
      </p:grpSp>
      <p:grpSp>
        <p:nvGrpSpPr>
          <p:cNvPr name="Group 9" id="9"/>
          <p:cNvGrpSpPr/>
          <p:nvPr/>
        </p:nvGrpSpPr>
        <p:grpSpPr>
          <a:xfrm rot="0">
            <a:off x="15003309" y="4689153"/>
            <a:ext cx="6569381" cy="6569381"/>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B517B"/>
            </a:solidFill>
          </p:spPr>
        </p:sp>
        <p:sp>
          <p:nvSpPr>
            <p:cNvPr name="TextBox 11" id="11"/>
            <p:cNvSpPr txBox="true"/>
            <p:nvPr/>
          </p:nvSpPr>
          <p:spPr>
            <a:xfrm>
              <a:off x="76200" y="19050"/>
              <a:ext cx="660400" cy="717550"/>
            </a:xfrm>
            <a:prstGeom prst="rect">
              <a:avLst/>
            </a:prstGeom>
          </p:spPr>
          <p:txBody>
            <a:bodyPr anchor="ctr" rtlCol="false" tIns="51925" lIns="51925" bIns="51925" rIns="51925"/>
            <a:lstStyle/>
            <a:p>
              <a:pPr algn="ctr">
                <a:lnSpc>
                  <a:spcPts val="2660"/>
                </a:lnSpc>
              </a:pPr>
            </a:p>
          </p:txBody>
        </p:sp>
      </p:grpSp>
      <p:grpSp>
        <p:nvGrpSpPr>
          <p:cNvPr name="Group 12" id="12"/>
          <p:cNvGrpSpPr/>
          <p:nvPr/>
        </p:nvGrpSpPr>
        <p:grpSpPr>
          <a:xfrm rot="0">
            <a:off x="16011148" y="4898961"/>
            <a:ext cx="2276852" cy="6149764"/>
            <a:chOff x="0" y="0"/>
            <a:chExt cx="300926" cy="812800"/>
          </a:xfrm>
        </p:grpSpPr>
        <p:sp>
          <p:nvSpPr>
            <p:cNvPr name="Freeform 13" id="13"/>
            <p:cNvSpPr/>
            <p:nvPr/>
          </p:nvSpPr>
          <p:spPr>
            <a:xfrm flipH="false" flipV="false" rot="0">
              <a:off x="0" y="0"/>
              <a:ext cx="300926" cy="812800"/>
            </a:xfrm>
            <a:custGeom>
              <a:avLst/>
              <a:gdLst/>
              <a:ahLst/>
              <a:cxnLst/>
              <a:rect r="r" b="b" t="t" l="l"/>
              <a:pathLst>
                <a:path h="812800" w="300926">
                  <a:moveTo>
                    <a:pt x="150463" y="0"/>
                  </a:moveTo>
                  <a:cubicBezTo>
                    <a:pt x="67365" y="0"/>
                    <a:pt x="0" y="181951"/>
                    <a:pt x="0" y="406400"/>
                  </a:cubicBezTo>
                  <a:cubicBezTo>
                    <a:pt x="0" y="630849"/>
                    <a:pt x="67365" y="812800"/>
                    <a:pt x="150463" y="812800"/>
                  </a:cubicBezTo>
                  <a:cubicBezTo>
                    <a:pt x="233562" y="812800"/>
                    <a:pt x="300926" y="630849"/>
                    <a:pt x="300926" y="406400"/>
                  </a:cubicBezTo>
                  <a:cubicBezTo>
                    <a:pt x="300926" y="181951"/>
                    <a:pt x="233562" y="0"/>
                    <a:pt x="150463" y="0"/>
                  </a:cubicBezTo>
                  <a:close/>
                </a:path>
              </a:pathLst>
            </a:custGeom>
            <a:solidFill>
              <a:srgbClr val="FFFFFF"/>
            </a:solidFill>
          </p:spPr>
        </p:sp>
        <p:sp>
          <p:nvSpPr>
            <p:cNvPr name="TextBox 14" id="14"/>
            <p:cNvSpPr txBox="true"/>
            <p:nvPr/>
          </p:nvSpPr>
          <p:spPr>
            <a:xfrm>
              <a:off x="28212" y="9525"/>
              <a:ext cx="244503" cy="727075"/>
            </a:xfrm>
            <a:prstGeom prst="rect">
              <a:avLst/>
            </a:prstGeom>
          </p:spPr>
          <p:txBody>
            <a:bodyPr anchor="ctr" rtlCol="false" tIns="51925" lIns="51925" bIns="51925" rIns="51925"/>
            <a:lstStyle/>
            <a:p>
              <a:pPr algn="ctr">
                <a:lnSpc>
                  <a:spcPts val="2800"/>
                </a:lnSpc>
              </a:pPr>
              <a:r>
                <a:rPr lang="en-US" sz="2000">
                  <a:solidFill>
                    <a:srgbClr val="FFFFFF"/>
                  </a:solidFill>
                  <a:latin typeface="Poppins"/>
                  <a:ea typeface="Poppins"/>
                  <a:cs typeface="Poppins"/>
                  <a:sym typeface="Poppins"/>
                </a:rPr>
                <a:t>Usunięcia bazy danych - Atakujący może wykonać zapytanie, które spowoduje usunięcie całej tabeli lub bazy danych.</a:t>
              </a:r>
            </a:p>
          </p:txBody>
        </p:sp>
      </p:grpSp>
      <p:grpSp>
        <p:nvGrpSpPr>
          <p:cNvPr name="Group 15" id="15"/>
          <p:cNvGrpSpPr/>
          <p:nvPr/>
        </p:nvGrpSpPr>
        <p:grpSpPr>
          <a:xfrm rot="0">
            <a:off x="11450683" y="6779034"/>
            <a:ext cx="4595842" cy="4595842"/>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B517B"/>
            </a:solidFill>
          </p:spPr>
        </p:sp>
        <p:sp>
          <p:nvSpPr>
            <p:cNvPr name="TextBox 17" id="17"/>
            <p:cNvSpPr txBox="true"/>
            <p:nvPr/>
          </p:nvSpPr>
          <p:spPr>
            <a:xfrm>
              <a:off x="76200" y="19050"/>
              <a:ext cx="660400" cy="717550"/>
            </a:xfrm>
            <a:prstGeom prst="rect">
              <a:avLst/>
            </a:prstGeom>
          </p:spPr>
          <p:txBody>
            <a:bodyPr anchor="ctr" rtlCol="false" tIns="31461" lIns="31461" bIns="31461" rIns="31461"/>
            <a:lstStyle/>
            <a:p>
              <a:pPr algn="ctr">
                <a:lnSpc>
                  <a:spcPts val="2660"/>
                </a:lnSpc>
              </a:pPr>
            </a:p>
          </p:txBody>
        </p:sp>
      </p:grpSp>
      <p:grpSp>
        <p:nvGrpSpPr>
          <p:cNvPr name="Group 18" id="18"/>
          <p:cNvGrpSpPr/>
          <p:nvPr/>
        </p:nvGrpSpPr>
        <p:grpSpPr>
          <a:xfrm rot="0">
            <a:off x="11628718" y="6971465"/>
            <a:ext cx="4210980" cy="4210980"/>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20" id="20"/>
            <p:cNvSpPr txBox="true"/>
            <p:nvPr/>
          </p:nvSpPr>
          <p:spPr>
            <a:xfrm>
              <a:off x="76200" y="19050"/>
              <a:ext cx="660400" cy="717550"/>
            </a:xfrm>
            <a:prstGeom prst="rect">
              <a:avLst/>
            </a:prstGeom>
          </p:spPr>
          <p:txBody>
            <a:bodyPr anchor="ctr" rtlCol="false" tIns="31461" lIns="31461" bIns="31461" rIns="31461"/>
            <a:lstStyle/>
            <a:p>
              <a:pPr algn="ctr">
                <a:lnSpc>
                  <a:spcPts val="2660"/>
                </a:lnSpc>
              </a:pPr>
            </a:p>
          </p:txBody>
        </p:sp>
      </p:grpSp>
      <p:grpSp>
        <p:nvGrpSpPr>
          <p:cNvPr name="Group 21" id="21"/>
          <p:cNvGrpSpPr/>
          <p:nvPr/>
        </p:nvGrpSpPr>
        <p:grpSpPr>
          <a:xfrm rot="6019707">
            <a:off x="4027622" y="5708586"/>
            <a:ext cx="3846740" cy="11669028"/>
            <a:chOff x="0" y="0"/>
            <a:chExt cx="1070113" cy="3246170"/>
          </a:xfrm>
        </p:grpSpPr>
        <p:sp>
          <p:nvSpPr>
            <p:cNvPr name="Freeform 22" id="22"/>
            <p:cNvSpPr/>
            <p:nvPr/>
          </p:nvSpPr>
          <p:spPr>
            <a:xfrm flipH="false" flipV="false" rot="0">
              <a:off x="0" y="0"/>
              <a:ext cx="1070113" cy="3246170"/>
            </a:xfrm>
            <a:custGeom>
              <a:avLst/>
              <a:gdLst/>
              <a:ahLst/>
              <a:cxnLst/>
              <a:rect r="r" b="b" t="t" l="l"/>
              <a:pathLst>
                <a:path h="3246170" w="1070113">
                  <a:moveTo>
                    <a:pt x="0" y="0"/>
                  </a:moveTo>
                  <a:lnTo>
                    <a:pt x="1070113" y="0"/>
                  </a:lnTo>
                  <a:lnTo>
                    <a:pt x="1070113" y="3246170"/>
                  </a:lnTo>
                  <a:lnTo>
                    <a:pt x="0" y="3246170"/>
                  </a:lnTo>
                  <a:close/>
                </a:path>
              </a:pathLst>
            </a:custGeom>
            <a:solidFill>
              <a:srgbClr val="1B517B"/>
            </a:solidFill>
          </p:spPr>
        </p:sp>
        <p:sp>
          <p:nvSpPr>
            <p:cNvPr name="TextBox 23" id="23"/>
            <p:cNvSpPr txBox="true"/>
            <p:nvPr/>
          </p:nvSpPr>
          <p:spPr>
            <a:xfrm>
              <a:off x="0" y="-57150"/>
              <a:ext cx="1070113" cy="3303320"/>
            </a:xfrm>
            <a:prstGeom prst="rect">
              <a:avLst/>
            </a:prstGeom>
          </p:spPr>
          <p:txBody>
            <a:bodyPr anchor="ctr" rtlCol="false" tIns="50800" lIns="50800" bIns="50800" rIns="50800"/>
            <a:lstStyle/>
            <a:p>
              <a:pPr algn="ctr">
                <a:lnSpc>
                  <a:spcPts val="2659"/>
                </a:lnSpc>
              </a:pPr>
            </a:p>
          </p:txBody>
        </p:sp>
      </p:grpSp>
      <p:grpSp>
        <p:nvGrpSpPr>
          <p:cNvPr name="Group 24" id="24"/>
          <p:cNvGrpSpPr/>
          <p:nvPr/>
        </p:nvGrpSpPr>
        <p:grpSpPr>
          <a:xfrm rot="-3907940">
            <a:off x="-79032" y="7137254"/>
            <a:ext cx="3846740" cy="7822942"/>
            <a:chOff x="0" y="0"/>
            <a:chExt cx="1070113" cy="2176240"/>
          </a:xfrm>
        </p:grpSpPr>
        <p:sp>
          <p:nvSpPr>
            <p:cNvPr name="Freeform 25" id="25"/>
            <p:cNvSpPr/>
            <p:nvPr/>
          </p:nvSpPr>
          <p:spPr>
            <a:xfrm flipH="false" flipV="false" rot="0">
              <a:off x="0" y="0"/>
              <a:ext cx="1070113" cy="2176240"/>
            </a:xfrm>
            <a:custGeom>
              <a:avLst/>
              <a:gdLst/>
              <a:ahLst/>
              <a:cxnLst/>
              <a:rect r="r" b="b" t="t" l="l"/>
              <a:pathLst>
                <a:path h="2176240" w="1070113">
                  <a:moveTo>
                    <a:pt x="0" y="0"/>
                  </a:moveTo>
                  <a:lnTo>
                    <a:pt x="1070113" y="0"/>
                  </a:lnTo>
                  <a:lnTo>
                    <a:pt x="1070113" y="2176240"/>
                  </a:lnTo>
                  <a:lnTo>
                    <a:pt x="0" y="2176240"/>
                  </a:lnTo>
                  <a:close/>
                </a:path>
              </a:pathLst>
            </a:custGeom>
            <a:solidFill>
              <a:srgbClr val="487BA2"/>
            </a:solidFill>
          </p:spPr>
        </p:sp>
        <p:sp>
          <p:nvSpPr>
            <p:cNvPr name="TextBox 26" id="26"/>
            <p:cNvSpPr txBox="true"/>
            <p:nvPr/>
          </p:nvSpPr>
          <p:spPr>
            <a:xfrm>
              <a:off x="0" y="-57150"/>
              <a:ext cx="1070113" cy="2233390"/>
            </a:xfrm>
            <a:prstGeom prst="rect">
              <a:avLst/>
            </a:prstGeom>
          </p:spPr>
          <p:txBody>
            <a:bodyPr anchor="ctr" rtlCol="false" tIns="50800" lIns="50800" bIns="50800" rIns="50800"/>
            <a:lstStyle/>
            <a:p>
              <a:pPr algn="ctr">
                <a:lnSpc>
                  <a:spcPts val="2659"/>
                </a:lnSpc>
              </a:pPr>
            </a:p>
          </p:txBody>
        </p:sp>
      </p:grpSp>
      <p:grpSp>
        <p:nvGrpSpPr>
          <p:cNvPr name="Group 27" id="27"/>
          <p:cNvGrpSpPr/>
          <p:nvPr/>
        </p:nvGrpSpPr>
        <p:grpSpPr>
          <a:xfrm rot="1812374">
            <a:off x="-969495" y="-6567826"/>
            <a:ext cx="2943503" cy="12439749"/>
            <a:chOff x="0" y="0"/>
            <a:chExt cx="1070113" cy="4522480"/>
          </a:xfrm>
        </p:grpSpPr>
        <p:sp>
          <p:nvSpPr>
            <p:cNvPr name="Freeform 28" id="28"/>
            <p:cNvSpPr/>
            <p:nvPr/>
          </p:nvSpPr>
          <p:spPr>
            <a:xfrm flipH="false" flipV="false" rot="0">
              <a:off x="0" y="0"/>
              <a:ext cx="1070113" cy="4522480"/>
            </a:xfrm>
            <a:custGeom>
              <a:avLst/>
              <a:gdLst/>
              <a:ahLst/>
              <a:cxnLst/>
              <a:rect r="r" b="b" t="t" l="l"/>
              <a:pathLst>
                <a:path h="4522480" w="1070113">
                  <a:moveTo>
                    <a:pt x="0" y="0"/>
                  </a:moveTo>
                  <a:lnTo>
                    <a:pt x="1070113" y="0"/>
                  </a:lnTo>
                  <a:lnTo>
                    <a:pt x="1070113" y="4522480"/>
                  </a:lnTo>
                  <a:lnTo>
                    <a:pt x="0" y="4522480"/>
                  </a:lnTo>
                  <a:close/>
                </a:path>
              </a:pathLst>
            </a:custGeom>
            <a:solidFill>
              <a:srgbClr val="1B517B"/>
            </a:solidFill>
          </p:spPr>
        </p:sp>
        <p:sp>
          <p:nvSpPr>
            <p:cNvPr name="TextBox 29" id="29"/>
            <p:cNvSpPr txBox="true"/>
            <p:nvPr/>
          </p:nvSpPr>
          <p:spPr>
            <a:xfrm>
              <a:off x="0" y="-57150"/>
              <a:ext cx="1070113" cy="4579630"/>
            </a:xfrm>
            <a:prstGeom prst="rect">
              <a:avLst/>
            </a:prstGeom>
          </p:spPr>
          <p:txBody>
            <a:bodyPr anchor="ctr" rtlCol="false" tIns="50800" lIns="50800" bIns="50800" rIns="50800"/>
            <a:lstStyle/>
            <a:p>
              <a:pPr algn="ctr">
                <a:lnSpc>
                  <a:spcPts val="2520"/>
                </a:lnSpc>
              </a:pPr>
            </a:p>
          </p:txBody>
        </p:sp>
      </p:grpSp>
      <p:grpSp>
        <p:nvGrpSpPr>
          <p:cNvPr name="Group 30" id="30"/>
          <p:cNvGrpSpPr/>
          <p:nvPr/>
        </p:nvGrpSpPr>
        <p:grpSpPr>
          <a:xfrm rot="-6914998">
            <a:off x="42759" y="-3472980"/>
            <a:ext cx="2943503" cy="5986069"/>
            <a:chOff x="0" y="0"/>
            <a:chExt cx="1070113" cy="2176240"/>
          </a:xfrm>
        </p:grpSpPr>
        <p:sp>
          <p:nvSpPr>
            <p:cNvPr name="Freeform 31" id="31"/>
            <p:cNvSpPr/>
            <p:nvPr/>
          </p:nvSpPr>
          <p:spPr>
            <a:xfrm flipH="false" flipV="false" rot="0">
              <a:off x="0" y="0"/>
              <a:ext cx="1070113" cy="2176240"/>
            </a:xfrm>
            <a:custGeom>
              <a:avLst/>
              <a:gdLst/>
              <a:ahLst/>
              <a:cxnLst/>
              <a:rect r="r" b="b" t="t" l="l"/>
              <a:pathLst>
                <a:path h="2176240" w="1070113">
                  <a:moveTo>
                    <a:pt x="0" y="0"/>
                  </a:moveTo>
                  <a:lnTo>
                    <a:pt x="1070113" y="0"/>
                  </a:lnTo>
                  <a:lnTo>
                    <a:pt x="1070113" y="2176240"/>
                  </a:lnTo>
                  <a:lnTo>
                    <a:pt x="0" y="2176240"/>
                  </a:lnTo>
                  <a:close/>
                </a:path>
              </a:pathLst>
            </a:custGeom>
            <a:solidFill>
              <a:srgbClr val="487BA2"/>
            </a:solidFill>
          </p:spPr>
        </p:sp>
        <p:sp>
          <p:nvSpPr>
            <p:cNvPr name="TextBox 32" id="32"/>
            <p:cNvSpPr txBox="true"/>
            <p:nvPr/>
          </p:nvSpPr>
          <p:spPr>
            <a:xfrm>
              <a:off x="0" y="-57150"/>
              <a:ext cx="1070113" cy="2233390"/>
            </a:xfrm>
            <a:prstGeom prst="rect">
              <a:avLst/>
            </a:prstGeom>
          </p:spPr>
          <p:txBody>
            <a:bodyPr anchor="ctr" rtlCol="false" tIns="50800" lIns="50800" bIns="50800" rIns="50800"/>
            <a:lstStyle/>
            <a:p>
              <a:pPr algn="ctr">
                <a:lnSpc>
                  <a:spcPts val="2520"/>
                </a:lnSpc>
              </a:pPr>
            </a:p>
          </p:txBody>
        </p:sp>
      </p:grpSp>
      <p:sp>
        <p:nvSpPr>
          <p:cNvPr name="TextBox 33" id="33"/>
          <p:cNvSpPr txBox="true"/>
          <p:nvPr/>
        </p:nvSpPr>
        <p:spPr>
          <a:xfrm rot="0">
            <a:off x="1626731" y="1214757"/>
            <a:ext cx="8648522" cy="5057775"/>
          </a:xfrm>
          <a:prstGeom prst="rect">
            <a:avLst/>
          </a:prstGeom>
        </p:spPr>
        <p:txBody>
          <a:bodyPr anchor="t" rtlCol="false" tIns="0" lIns="0" bIns="0" rIns="0">
            <a:spAutoFit/>
          </a:bodyPr>
          <a:lstStyle/>
          <a:p>
            <a:pPr algn="just">
              <a:lnSpc>
                <a:spcPts val="3600"/>
              </a:lnSpc>
            </a:pPr>
            <a:r>
              <a:rPr lang="en-US" sz="3000">
                <a:solidFill>
                  <a:srgbClr val="000000"/>
                </a:solidFill>
                <a:latin typeface="Poppins"/>
                <a:ea typeface="Poppins"/>
                <a:cs typeface="Poppins"/>
                <a:sym typeface="Poppins"/>
              </a:rPr>
              <a:t>SQL Injection (wstrzykiwanie SQL) to technika ataku na aplikacje internetowe, która polega na wstrzyknięciu złośliwego kodu SQL do zapytania wysyłanego do bazy danych. Atak ten jest możliwy, gdy aplikacja nieprawidłowo przetwarza dane wejściowe pochodzące od użytkownika, takie jak formularze, pola wyszukiwania, czy adresy URL, i wprowadza je bez odpowiedniego oczyszczenia lub walidacji bezpośrednio do zapytania SQL.</a:t>
            </a:r>
          </a:p>
        </p:txBody>
      </p:sp>
      <p:sp>
        <p:nvSpPr>
          <p:cNvPr name="TextBox 34" id="34"/>
          <p:cNvSpPr txBox="true"/>
          <p:nvPr/>
        </p:nvSpPr>
        <p:spPr>
          <a:xfrm rot="0">
            <a:off x="854611" y="6591586"/>
            <a:ext cx="8855577" cy="2388871"/>
          </a:xfrm>
          <a:prstGeom prst="rect">
            <a:avLst/>
          </a:prstGeom>
        </p:spPr>
        <p:txBody>
          <a:bodyPr anchor="t" rtlCol="false" tIns="0" lIns="0" bIns="0" rIns="0">
            <a:spAutoFit/>
          </a:bodyPr>
          <a:lstStyle/>
          <a:p>
            <a:pPr algn="ctr">
              <a:lnSpc>
                <a:spcPts val="3779"/>
              </a:lnSpc>
              <a:spcBef>
                <a:spcPct val="0"/>
              </a:spcBef>
            </a:pPr>
            <a:r>
              <a:rPr lang="en-US" b="true" sz="2699">
                <a:solidFill>
                  <a:srgbClr val="000000"/>
                </a:solidFill>
                <a:latin typeface="Poppins Bold"/>
                <a:ea typeface="Poppins Bold"/>
                <a:cs typeface="Poppins Bold"/>
                <a:sym typeface="Poppins Bold"/>
              </a:rPr>
              <a:t>Jak działa SQL Injection?</a:t>
            </a:r>
          </a:p>
          <a:p>
            <a:pPr algn="ctr">
              <a:lnSpc>
                <a:spcPts val="3779"/>
              </a:lnSpc>
              <a:spcBef>
                <a:spcPct val="0"/>
              </a:spcBef>
            </a:pPr>
            <a:r>
              <a:rPr lang="en-US" sz="2699">
                <a:solidFill>
                  <a:srgbClr val="000000"/>
                </a:solidFill>
                <a:latin typeface="Poppins"/>
                <a:ea typeface="Poppins"/>
                <a:cs typeface="Poppins"/>
                <a:sym typeface="Poppins"/>
              </a:rPr>
              <a:t>Atakujący modyfikuje dane wejściowe, aby manipulować zapytaniem SQL w taki sposób, że baza danych wykonuje niezamierzone polecenia. Może to prowadzić do:</a:t>
            </a:r>
          </a:p>
        </p:txBody>
      </p:sp>
      <p:grpSp>
        <p:nvGrpSpPr>
          <p:cNvPr name="Group 35" id="35"/>
          <p:cNvGrpSpPr/>
          <p:nvPr/>
        </p:nvGrpSpPr>
        <p:grpSpPr>
          <a:xfrm rot="0">
            <a:off x="10446265" y="3062979"/>
            <a:ext cx="4595842" cy="4595842"/>
            <a:chOff x="0" y="0"/>
            <a:chExt cx="812800" cy="812800"/>
          </a:xfrm>
        </p:grpSpPr>
        <p:sp>
          <p:nvSpPr>
            <p:cNvPr name="Freeform 36" id="3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B517B"/>
            </a:solidFill>
          </p:spPr>
        </p:sp>
        <p:sp>
          <p:nvSpPr>
            <p:cNvPr name="TextBox 37" id="37"/>
            <p:cNvSpPr txBox="true"/>
            <p:nvPr/>
          </p:nvSpPr>
          <p:spPr>
            <a:xfrm>
              <a:off x="76200" y="19050"/>
              <a:ext cx="660400" cy="717550"/>
            </a:xfrm>
            <a:prstGeom prst="rect">
              <a:avLst/>
            </a:prstGeom>
          </p:spPr>
          <p:txBody>
            <a:bodyPr anchor="ctr" rtlCol="false" tIns="31461" lIns="31461" bIns="31461" rIns="31461"/>
            <a:lstStyle/>
            <a:p>
              <a:pPr algn="ctr">
                <a:lnSpc>
                  <a:spcPts val="2660"/>
                </a:lnSpc>
              </a:pPr>
            </a:p>
          </p:txBody>
        </p:sp>
      </p:grpSp>
      <p:grpSp>
        <p:nvGrpSpPr>
          <p:cNvPr name="Group 38" id="38"/>
          <p:cNvGrpSpPr/>
          <p:nvPr/>
        </p:nvGrpSpPr>
        <p:grpSpPr>
          <a:xfrm rot="0">
            <a:off x="10656345" y="3255410"/>
            <a:ext cx="4210980" cy="4210980"/>
            <a:chOff x="0" y="0"/>
            <a:chExt cx="812800" cy="812800"/>
          </a:xfrm>
        </p:grpSpPr>
        <p:sp>
          <p:nvSpPr>
            <p:cNvPr name="Freeform 39" id="3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40" id="40"/>
            <p:cNvSpPr txBox="true"/>
            <p:nvPr/>
          </p:nvSpPr>
          <p:spPr>
            <a:xfrm>
              <a:off x="76200" y="19050"/>
              <a:ext cx="660400" cy="717550"/>
            </a:xfrm>
            <a:prstGeom prst="rect">
              <a:avLst/>
            </a:prstGeom>
          </p:spPr>
          <p:txBody>
            <a:bodyPr anchor="ctr" rtlCol="false" tIns="31461" lIns="31461" bIns="31461" rIns="31461"/>
            <a:lstStyle/>
            <a:p>
              <a:pPr algn="ctr">
                <a:lnSpc>
                  <a:spcPts val="2660"/>
                </a:lnSpc>
              </a:pPr>
              <a:r>
                <a:rPr lang="en-US" sz="1900">
                  <a:solidFill>
                    <a:srgbClr val="FFFFFF"/>
                  </a:solidFill>
                  <a:latin typeface="Poppins"/>
                  <a:ea typeface="Poppins"/>
                  <a:cs typeface="Poppins"/>
                  <a:sym typeface="Poppins"/>
                </a:rPr>
                <a:t>Modyfikacji danych - Zmiana lub usunięcie danych w bazie.</a:t>
              </a:r>
            </a:p>
          </p:txBody>
        </p:sp>
      </p:grpSp>
      <p:sp>
        <p:nvSpPr>
          <p:cNvPr name="TextBox 41" id="41"/>
          <p:cNvSpPr txBox="true"/>
          <p:nvPr/>
        </p:nvSpPr>
        <p:spPr>
          <a:xfrm rot="0">
            <a:off x="13734208" y="789588"/>
            <a:ext cx="4599730" cy="2920351"/>
          </a:xfrm>
          <a:prstGeom prst="rect">
            <a:avLst/>
          </a:prstGeom>
        </p:spPr>
        <p:txBody>
          <a:bodyPr anchor="t" rtlCol="false" tIns="0" lIns="0" bIns="0" rIns="0">
            <a:spAutoFit/>
          </a:bodyPr>
          <a:lstStyle/>
          <a:p>
            <a:pPr algn="ctr">
              <a:lnSpc>
                <a:spcPts val="3885"/>
              </a:lnSpc>
              <a:spcBef>
                <a:spcPct val="0"/>
              </a:spcBef>
            </a:pPr>
            <a:r>
              <a:rPr lang="en-US" b="true" sz="2775">
                <a:solidFill>
                  <a:srgbClr val="000000"/>
                </a:solidFill>
                <a:latin typeface="Poppins Bold"/>
                <a:ea typeface="Poppins Bold"/>
                <a:cs typeface="Poppins Bold"/>
                <a:sym typeface="Poppins Bold"/>
              </a:rPr>
              <a:t>Kradzieży danych - </a:t>
            </a:r>
          </a:p>
          <a:p>
            <a:pPr algn="ctr">
              <a:lnSpc>
                <a:spcPts val="3885"/>
              </a:lnSpc>
              <a:spcBef>
                <a:spcPct val="0"/>
              </a:spcBef>
            </a:pPr>
            <a:r>
              <a:rPr lang="en-US" sz="2775">
                <a:solidFill>
                  <a:srgbClr val="000000"/>
                </a:solidFill>
                <a:latin typeface="Poppins"/>
                <a:ea typeface="Poppins"/>
                <a:cs typeface="Poppins"/>
                <a:sym typeface="Poppins"/>
              </a:rPr>
              <a:t>Atakujący może uzyskać dostęp do poufnych informacji, </a:t>
            </a:r>
          </a:p>
          <a:p>
            <a:pPr algn="ctr">
              <a:lnSpc>
                <a:spcPts val="3885"/>
              </a:lnSpc>
              <a:spcBef>
                <a:spcPct val="0"/>
              </a:spcBef>
            </a:pPr>
            <a:r>
              <a:rPr lang="en-US" sz="2775">
                <a:solidFill>
                  <a:srgbClr val="000000"/>
                </a:solidFill>
                <a:latin typeface="Poppins"/>
                <a:ea typeface="Poppins"/>
                <a:cs typeface="Poppins"/>
                <a:sym typeface="Poppins"/>
              </a:rPr>
              <a:t>takich jak dane użytkowników.</a:t>
            </a:r>
          </a:p>
        </p:txBody>
      </p:sp>
      <p:sp>
        <p:nvSpPr>
          <p:cNvPr name="TextBox 42" id="42"/>
          <p:cNvSpPr txBox="true"/>
          <p:nvPr/>
        </p:nvSpPr>
        <p:spPr>
          <a:xfrm rot="0">
            <a:off x="10859363" y="4603428"/>
            <a:ext cx="3804943" cy="1445469"/>
          </a:xfrm>
          <a:prstGeom prst="rect">
            <a:avLst/>
          </a:prstGeom>
        </p:spPr>
        <p:txBody>
          <a:bodyPr anchor="t" rtlCol="false" tIns="0" lIns="0" bIns="0" rIns="0">
            <a:spAutoFit/>
          </a:bodyPr>
          <a:lstStyle/>
          <a:p>
            <a:pPr algn="ctr">
              <a:lnSpc>
                <a:spcPts val="3803"/>
              </a:lnSpc>
              <a:spcBef>
                <a:spcPct val="0"/>
              </a:spcBef>
            </a:pPr>
            <a:r>
              <a:rPr lang="en-US" b="true" sz="2716">
                <a:solidFill>
                  <a:srgbClr val="000000"/>
                </a:solidFill>
                <a:latin typeface="Poppins Bold"/>
                <a:ea typeface="Poppins Bold"/>
                <a:cs typeface="Poppins Bold"/>
                <a:sym typeface="Poppins Bold"/>
              </a:rPr>
              <a:t>Modyfikacji danych -</a:t>
            </a:r>
            <a:r>
              <a:rPr lang="en-US" sz="2716">
                <a:solidFill>
                  <a:srgbClr val="000000"/>
                </a:solidFill>
                <a:latin typeface="Poppins"/>
                <a:ea typeface="Poppins"/>
                <a:cs typeface="Poppins"/>
                <a:sym typeface="Poppins"/>
              </a:rPr>
              <a:t> Zmiana lub usunięcie danych w bazie.</a:t>
            </a:r>
          </a:p>
        </p:txBody>
      </p:sp>
      <p:sp>
        <p:nvSpPr>
          <p:cNvPr name="TextBox 43" id="43"/>
          <p:cNvSpPr txBox="true"/>
          <p:nvPr/>
        </p:nvSpPr>
        <p:spPr>
          <a:xfrm rot="0">
            <a:off x="11942321" y="7766971"/>
            <a:ext cx="3583774" cy="2287439"/>
          </a:xfrm>
          <a:prstGeom prst="rect">
            <a:avLst/>
          </a:prstGeom>
        </p:spPr>
        <p:txBody>
          <a:bodyPr anchor="t" rtlCol="false" tIns="0" lIns="0" bIns="0" rIns="0">
            <a:spAutoFit/>
          </a:bodyPr>
          <a:lstStyle/>
          <a:p>
            <a:pPr algn="ctr">
              <a:lnSpc>
                <a:spcPts val="3070"/>
              </a:lnSpc>
              <a:spcBef>
                <a:spcPct val="0"/>
              </a:spcBef>
            </a:pPr>
            <a:r>
              <a:rPr lang="en-US" b="true" sz="2193">
                <a:solidFill>
                  <a:srgbClr val="000000"/>
                </a:solidFill>
                <a:latin typeface="Poppins Bold"/>
                <a:ea typeface="Poppins Bold"/>
                <a:cs typeface="Poppins Bold"/>
                <a:sym typeface="Poppins Bold"/>
              </a:rPr>
              <a:t>Nieautoryzowanego dostępu</a:t>
            </a:r>
            <a:r>
              <a:rPr lang="en-US" sz="2193">
                <a:solidFill>
                  <a:srgbClr val="000000"/>
                </a:solidFill>
                <a:latin typeface="Poppins"/>
                <a:ea typeface="Poppins"/>
                <a:cs typeface="Poppins"/>
                <a:sym typeface="Poppins"/>
              </a:rPr>
              <a:t> - Zalogowanie się do konta bez posiadania odpowiednich uprawnień.</a:t>
            </a:r>
          </a:p>
        </p:txBody>
      </p:sp>
      <p:sp>
        <p:nvSpPr>
          <p:cNvPr name="TextBox 44" id="44"/>
          <p:cNvSpPr txBox="true"/>
          <p:nvPr/>
        </p:nvSpPr>
        <p:spPr>
          <a:xfrm rot="0">
            <a:off x="16211975" y="6290914"/>
            <a:ext cx="2076025" cy="3009265"/>
          </a:xfrm>
          <a:prstGeom prst="rect">
            <a:avLst/>
          </a:prstGeom>
        </p:spPr>
        <p:txBody>
          <a:bodyPr anchor="t" rtlCol="false" tIns="0" lIns="0" bIns="0" rIns="0">
            <a:spAutoFit/>
          </a:bodyPr>
          <a:lstStyle/>
          <a:p>
            <a:pPr algn="ctr">
              <a:lnSpc>
                <a:spcPts val="2659"/>
              </a:lnSpc>
              <a:spcBef>
                <a:spcPct val="0"/>
              </a:spcBef>
            </a:pPr>
            <a:r>
              <a:rPr lang="en-US" b="true" sz="1899">
                <a:solidFill>
                  <a:srgbClr val="000000"/>
                </a:solidFill>
                <a:latin typeface="Poppins Bold"/>
                <a:ea typeface="Poppins Bold"/>
                <a:cs typeface="Poppins Bold"/>
                <a:sym typeface="Poppins Bold"/>
              </a:rPr>
              <a:t>Usunięcia bazy danych</a:t>
            </a:r>
            <a:r>
              <a:rPr lang="en-US" sz="1899">
                <a:solidFill>
                  <a:srgbClr val="000000"/>
                </a:solidFill>
                <a:latin typeface="Poppins"/>
                <a:ea typeface="Poppins"/>
                <a:cs typeface="Poppins"/>
                <a:sym typeface="Poppins"/>
              </a:rPr>
              <a:t> - Atakujący może wykonać zapytanie, które spowoduje usunięcie całej tabeli lub bazy danych.</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100464">
            <a:off x="4464928" y="-8821526"/>
            <a:ext cx="4546206" cy="13623969"/>
            <a:chOff x="0" y="0"/>
            <a:chExt cx="1197355" cy="3588206"/>
          </a:xfrm>
        </p:grpSpPr>
        <p:sp>
          <p:nvSpPr>
            <p:cNvPr name="Freeform 3" id="3"/>
            <p:cNvSpPr/>
            <p:nvPr/>
          </p:nvSpPr>
          <p:spPr>
            <a:xfrm flipH="false" flipV="false" rot="0">
              <a:off x="0" y="0"/>
              <a:ext cx="1197355" cy="3588206"/>
            </a:xfrm>
            <a:custGeom>
              <a:avLst/>
              <a:gdLst/>
              <a:ahLst/>
              <a:cxnLst/>
              <a:rect r="r" b="b" t="t" l="l"/>
              <a:pathLst>
                <a:path h="3588206" w="1197355">
                  <a:moveTo>
                    <a:pt x="0" y="0"/>
                  </a:moveTo>
                  <a:lnTo>
                    <a:pt x="1197355" y="0"/>
                  </a:lnTo>
                  <a:lnTo>
                    <a:pt x="1197355" y="3588206"/>
                  </a:lnTo>
                  <a:lnTo>
                    <a:pt x="0" y="3588206"/>
                  </a:lnTo>
                  <a:close/>
                </a:path>
              </a:pathLst>
            </a:custGeom>
            <a:solidFill>
              <a:srgbClr val="1B517B"/>
            </a:solidFill>
          </p:spPr>
        </p:sp>
        <p:sp>
          <p:nvSpPr>
            <p:cNvPr name="TextBox 4" id="4"/>
            <p:cNvSpPr txBox="true"/>
            <p:nvPr/>
          </p:nvSpPr>
          <p:spPr>
            <a:xfrm>
              <a:off x="0" y="-57150"/>
              <a:ext cx="1197355" cy="3645356"/>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6433443">
            <a:off x="1386550" y="-6090200"/>
            <a:ext cx="3368473" cy="9197401"/>
            <a:chOff x="0" y="0"/>
            <a:chExt cx="887170" cy="2422361"/>
          </a:xfrm>
        </p:grpSpPr>
        <p:sp>
          <p:nvSpPr>
            <p:cNvPr name="Freeform 6" id="6"/>
            <p:cNvSpPr/>
            <p:nvPr/>
          </p:nvSpPr>
          <p:spPr>
            <a:xfrm flipH="false" flipV="false" rot="0">
              <a:off x="0" y="0"/>
              <a:ext cx="887170" cy="2422361"/>
            </a:xfrm>
            <a:custGeom>
              <a:avLst/>
              <a:gdLst/>
              <a:ahLst/>
              <a:cxnLst/>
              <a:rect r="r" b="b" t="t" l="l"/>
              <a:pathLst>
                <a:path h="2422361" w="887170">
                  <a:moveTo>
                    <a:pt x="0" y="0"/>
                  </a:moveTo>
                  <a:lnTo>
                    <a:pt x="887170" y="0"/>
                  </a:lnTo>
                  <a:lnTo>
                    <a:pt x="887170" y="2422361"/>
                  </a:lnTo>
                  <a:lnTo>
                    <a:pt x="0" y="2422361"/>
                  </a:lnTo>
                  <a:close/>
                </a:path>
              </a:pathLst>
            </a:custGeom>
            <a:solidFill>
              <a:srgbClr val="487BA2"/>
            </a:solidFill>
          </p:spPr>
        </p:sp>
        <p:sp>
          <p:nvSpPr>
            <p:cNvPr name="TextBox 7" id="7"/>
            <p:cNvSpPr txBox="true"/>
            <p:nvPr/>
          </p:nvSpPr>
          <p:spPr>
            <a:xfrm>
              <a:off x="0" y="-57150"/>
              <a:ext cx="887170" cy="2479511"/>
            </a:xfrm>
            <a:prstGeom prst="rect">
              <a:avLst/>
            </a:prstGeom>
          </p:spPr>
          <p:txBody>
            <a:bodyPr anchor="ctr" rtlCol="false" tIns="50800" lIns="50800" bIns="50800" rIns="50800"/>
            <a:lstStyle/>
            <a:p>
              <a:pPr algn="ctr">
                <a:lnSpc>
                  <a:spcPts val="2520"/>
                </a:lnSpc>
              </a:pPr>
            </a:p>
          </p:txBody>
        </p:sp>
      </p:grpSp>
      <p:grpSp>
        <p:nvGrpSpPr>
          <p:cNvPr name="Group 8" id="8"/>
          <p:cNvGrpSpPr/>
          <p:nvPr/>
        </p:nvGrpSpPr>
        <p:grpSpPr>
          <a:xfrm rot="0">
            <a:off x="13420856" y="1666875"/>
            <a:ext cx="5885679" cy="5885679"/>
            <a:chOff x="0" y="0"/>
            <a:chExt cx="7847573" cy="7847573"/>
          </a:xfrm>
        </p:grpSpPr>
        <p:grpSp>
          <p:nvGrpSpPr>
            <p:cNvPr name="Group 9" id="9"/>
            <p:cNvGrpSpPr/>
            <p:nvPr/>
          </p:nvGrpSpPr>
          <p:grpSpPr>
            <a:xfrm rot="0">
              <a:off x="0" y="0"/>
              <a:ext cx="7847573" cy="7847573"/>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B517B"/>
              </a:solidFill>
            </p:spPr>
          </p:sp>
          <p:sp>
            <p:nvSpPr>
              <p:cNvPr name="TextBox 11" id="11"/>
              <p:cNvSpPr txBox="true"/>
              <p:nvPr/>
            </p:nvSpPr>
            <p:spPr>
              <a:xfrm>
                <a:off x="76200" y="19050"/>
                <a:ext cx="660400" cy="717550"/>
              </a:xfrm>
              <a:prstGeom prst="rect">
                <a:avLst/>
              </a:prstGeom>
            </p:spPr>
            <p:txBody>
              <a:bodyPr anchor="ctr" rtlCol="false" tIns="31461" lIns="31461" bIns="31461" rIns="31461"/>
              <a:lstStyle/>
              <a:p>
                <a:pPr algn="ctr">
                  <a:lnSpc>
                    <a:spcPts val="2660"/>
                  </a:lnSpc>
                </a:pPr>
              </a:p>
            </p:txBody>
          </p:sp>
        </p:grpSp>
        <p:grpSp>
          <p:nvGrpSpPr>
            <p:cNvPr name="Group 12" id="12"/>
            <p:cNvGrpSpPr/>
            <p:nvPr/>
          </p:nvGrpSpPr>
          <p:grpSpPr>
            <a:xfrm rot="0">
              <a:off x="328583" y="328583"/>
              <a:ext cx="7190406" cy="7190406"/>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4" id="14"/>
              <p:cNvSpPr txBox="true"/>
              <p:nvPr/>
            </p:nvSpPr>
            <p:spPr>
              <a:xfrm>
                <a:off x="76200" y="19050"/>
                <a:ext cx="660400" cy="717550"/>
              </a:xfrm>
              <a:prstGeom prst="rect">
                <a:avLst/>
              </a:prstGeom>
            </p:spPr>
            <p:txBody>
              <a:bodyPr anchor="ctr" rtlCol="false" tIns="31461" lIns="31461" bIns="31461" rIns="31461"/>
              <a:lstStyle/>
              <a:p>
                <a:pPr algn="ctr">
                  <a:lnSpc>
                    <a:spcPts val="2660"/>
                  </a:lnSpc>
                </a:pPr>
              </a:p>
            </p:txBody>
          </p:sp>
        </p:grpSp>
      </p:grpSp>
      <p:sp>
        <p:nvSpPr>
          <p:cNvPr name="Freeform 15" id="15"/>
          <p:cNvSpPr/>
          <p:nvPr/>
        </p:nvSpPr>
        <p:spPr>
          <a:xfrm flipH="false" flipV="false" rot="0">
            <a:off x="651509" y="4480023"/>
            <a:ext cx="12191019" cy="5186235"/>
          </a:xfrm>
          <a:custGeom>
            <a:avLst/>
            <a:gdLst/>
            <a:ahLst/>
            <a:cxnLst/>
            <a:rect r="r" b="b" t="t" l="l"/>
            <a:pathLst>
              <a:path h="5186235" w="12191019">
                <a:moveTo>
                  <a:pt x="0" y="0"/>
                </a:moveTo>
                <a:lnTo>
                  <a:pt x="12191019" y="0"/>
                </a:lnTo>
                <a:lnTo>
                  <a:pt x="12191019" y="5186235"/>
                </a:lnTo>
                <a:lnTo>
                  <a:pt x="0" y="5186235"/>
                </a:lnTo>
                <a:lnTo>
                  <a:pt x="0" y="0"/>
                </a:lnTo>
                <a:close/>
              </a:path>
            </a:pathLst>
          </a:custGeom>
          <a:blipFill>
            <a:blip r:embed="rId2"/>
            <a:stretch>
              <a:fillRect l="0" t="0" r="0" b="0"/>
            </a:stretch>
          </a:blipFill>
        </p:spPr>
      </p:sp>
      <p:sp>
        <p:nvSpPr>
          <p:cNvPr name="TextBox 16" id="16"/>
          <p:cNvSpPr txBox="true"/>
          <p:nvPr/>
        </p:nvSpPr>
        <p:spPr>
          <a:xfrm rot="0">
            <a:off x="8911067" y="95250"/>
            <a:ext cx="10792038" cy="933450"/>
          </a:xfrm>
          <a:prstGeom prst="rect">
            <a:avLst/>
          </a:prstGeom>
        </p:spPr>
        <p:txBody>
          <a:bodyPr anchor="t" rtlCol="false" tIns="0" lIns="0" bIns="0" rIns="0">
            <a:spAutoFit/>
          </a:bodyPr>
          <a:lstStyle/>
          <a:p>
            <a:pPr algn="l">
              <a:lnSpc>
                <a:spcPts val="7200"/>
              </a:lnSpc>
            </a:pPr>
            <a:r>
              <a:rPr lang="en-US" sz="6000" b="true">
                <a:solidFill>
                  <a:srgbClr val="1B517B"/>
                </a:solidFill>
                <a:latin typeface="Barlow SemiCondensed Heavy"/>
                <a:ea typeface="Barlow SemiCondensed Heavy"/>
                <a:cs typeface="Barlow SemiCondensed Heavy"/>
                <a:sym typeface="Barlow SemiCondensed Heavy"/>
              </a:rPr>
              <a:t>OBIEKTOWE PODEJŚCIE (PDO)</a:t>
            </a:r>
          </a:p>
        </p:txBody>
      </p:sp>
      <p:sp>
        <p:nvSpPr>
          <p:cNvPr name="TextBox 17" id="17"/>
          <p:cNvSpPr txBox="true"/>
          <p:nvPr/>
        </p:nvSpPr>
        <p:spPr>
          <a:xfrm rot="0">
            <a:off x="540725" y="1038225"/>
            <a:ext cx="12301802" cy="2100777"/>
          </a:xfrm>
          <a:prstGeom prst="rect">
            <a:avLst/>
          </a:prstGeom>
        </p:spPr>
        <p:txBody>
          <a:bodyPr anchor="t" rtlCol="false" tIns="0" lIns="0" bIns="0" rIns="0">
            <a:spAutoFit/>
          </a:bodyPr>
          <a:lstStyle/>
          <a:p>
            <a:pPr algn="just">
              <a:lnSpc>
                <a:spcPts val="3012"/>
              </a:lnSpc>
            </a:pPr>
          </a:p>
          <a:p>
            <a:pPr algn="just">
              <a:lnSpc>
                <a:spcPts val="3263"/>
              </a:lnSpc>
            </a:pPr>
            <a:r>
              <a:rPr lang="en-US" sz="2719">
                <a:solidFill>
                  <a:srgbClr val="000000"/>
                </a:solidFill>
                <a:latin typeface="Poppins"/>
                <a:ea typeface="Poppins"/>
                <a:cs typeface="Poppins"/>
                <a:sym typeface="Poppins"/>
              </a:rPr>
              <a:t>Jak wspomniano wcześniej, PDO jest bardziej elastyczne i bezpieczne, dzięki obsłudze przygotowanych zapytań oraz lepszemu zarządzaniu błędami.</a:t>
            </a:r>
          </a:p>
          <a:p>
            <a:pPr algn="just">
              <a:lnSpc>
                <a:spcPts val="3765"/>
              </a:lnSpc>
            </a:pPr>
          </a:p>
        </p:txBody>
      </p:sp>
      <p:sp>
        <p:nvSpPr>
          <p:cNvPr name="TextBox 18" id="18"/>
          <p:cNvSpPr txBox="true"/>
          <p:nvPr/>
        </p:nvSpPr>
        <p:spPr>
          <a:xfrm rot="0">
            <a:off x="651509" y="3119952"/>
            <a:ext cx="11761562" cy="1466850"/>
          </a:xfrm>
          <a:prstGeom prst="rect">
            <a:avLst/>
          </a:prstGeom>
        </p:spPr>
        <p:txBody>
          <a:bodyPr anchor="t" rtlCol="false" tIns="0" lIns="0" bIns="0" rIns="0">
            <a:spAutoFit/>
          </a:bodyPr>
          <a:lstStyle/>
          <a:p>
            <a:pPr algn="just">
              <a:lnSpc>
                <a:spcPts val="2879"/>
              </a:lnSpc>
            </a:pPr>
            <a:r>
              <a:rPr lang="en-US" sz="2400" b="true">
                <a:solidFill>
                  <a:srgbClr val="000000"/>
                </a:solidFill>
                <a:latin typeface="Poppins Bold"/>
                <a:ea typeface="Poppins Bold"/>
                <a:cs typeface="Poppins Bold"/>
                <a:sym typeface="Poppins Bold"/>
              </a:rPr>
              <a:t>Bezpieczeństwo - przygotowane zapytania (Prepared Statements)</a:t>
            </a:r>
          </a:p>
          <a:p>
            <a:pPr algn="just">
              <a:lnSpc>
                <a:spcPts val="2879"/>
              </a:lnSpc>
            </a:pPr>
            <a:r>
              <a:rPr lang="en-US" sz="2400">
                <a:solidFill>
                  <a:srgbClr val="000000"/>
                </a:solidFill>
                <a:latin typeface="Poppins"/>
                <a:ea typeface="Poppins"/>
                <a:cs typeface="Poppins"/>
                <a:sym typeface="Poppins"/>
              </a:rPr>
              <a:t>Przy użyciu PDO możemy stosować przygotowane zapytania, które chronią przed atakami SQL Injection.</a:t>
            </a:r>
          </a:p>
          <a:p>
            <a:pPr algn="just">
              <a:lnSpc>
                <a:spcPts val="2879"/>
              </a:lnSpc>
            </a:pPr>
          </a:p>
        </p:txBody>
      </p:sp>
      <p:sp>
        <p:nvSpPr>
          <p:cNvPr name="TextBox 19" id="19"/>
          <p:cNvSpPr txBox="true"/>
          <p:nvPr/>
        </p:nvSpPr>
        <p:spPr>
          <a:xfrm rot="0">
            <a:off x="14294410" y="2934763"/>
            <a:ext cx="3851154" cy="3461995"/>
          </a:xfrm>
          <a:prstGeom prst="rect">
            <a:avLst/>
          </a:prstGeom>
        </p:spPr>
        <p:txBody>
          <a:bodyPr anchor="t" rtlCol="false" tIns="0" lIns="0" bIns="0" rIns="0">
            <a:spAutoFit/>
          </a:bodyPr>
          <a:lstStyle/>
          <a:p>
            <a:pPr algn="ctr">
              <a:lnSpc>
                <a:spcPts val="3431"/>
              </a:lnSpc>
              <a:spcBef>
                <a:spcPct val="0"/>
              </a:spcBef>
            </a:pPr>
            <a:r>
              <a:rPr lang="en-US" b="true" sz="2451">
                <a:solidFill>
                  <a:srgbClr val="000000"/>
                </a:solidFill>
                <a:latin typeface="Poppins Bold"/>
                <a:ea typeface="Poppins Bold"/>
                <a:cs typeface="Poppins Bold"/>
                <a:sym typeface="Poppins Bold"/>
              </a:rPr>
              <a:t>Wyjaśnienie:</a:t>
            </a:r>
          </a:p>
          <a:p>
            <a:pPr algn="ctr" marL="529171" indent="-264585" lvl="1">
              <a:lnSpc>
                <a:spcPts val="3431"/>
              </a:lnSpc>
              <a:buFont typeface="Arial"/>
              <a:buChar char="•"/>
            </a:pPr>
            <a:r>
              <a:rPr lang="en-US" b="true" sz="2451" u="sng">
                <a:solidFill>
                  <a:srgbClr val="000000"/>
                </a:solidFill>
                <a:latin typeface="Poppins Bold"/>
                <a:ea typeface="Poppins Bold"/>
                <a:cs typeface="Poppins Bold"/>
                <a:sym typeface="Poppins Bold"/>
              </a:rPr>
              <a:t>prepare()</a:t>
            </a:r>
            <a:r>
              <a:rPr lang="en-US" sz="2451">
                <a:solidFill>
                  <a:srgbClr val="000000"/>
                </a:solidFill>
                <a:latin typeface="Poppins"/>
                <a:ea typeface="Poppins"/>
                <a:cs typeface="Poppins"/>
                <a:sym typeface="Poppins"/>
              </a:rPr>
              <a:t> przygotowuje zapytanie z parametrami.</a:t>
            </a:r>
          </a:p>
          <a:p>
            <a:pPr algn="ctr" marL="529171" indent="-264585" lvl="1">
              <a:lnSpc>
                <a:spcPts val="3431"/>
              </a:lnSpc>
              <a:buFont typeface="Arial"/>
              <a:buChar char="•"/>
            </a:pPr>
            <a:r>
              <a:rPr lang="en-US" b="true" sz="2451" u="sng">
                <a:solidFill>
                  <a:srgbClr val="000000"/>
                </a:solidFill>
                <a:latin typeface="Poppins Bold"/>
                <a:ea typeface="Poppins Bold"/>
                <a:cs typeface="Poppins Bold"/>
                <a:sym typeface="Poppins Bold"/>
              </a:rPr>
              <a:t>execute() </a:t>
            </a:r>
            <a:r>
              <a:rPr lang="en-US" sz="2451">
                <a:solidFill>
                  <a:srgbClr val="000000"/>
                </a:solidFill>
                <a:latin typeface="Poppins"/>
                <a:ea typeface="Poppins"/>
                <a:cs typeface="Poppins"/>
                <a:sym typeface="Poppins"/>
              </a:rPr>
              <a:t>wykonuje zapytanie z podanymi danymi.</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3373203" y="4662458"/>
            <a:ext cx="4595842" cy="4595842"/>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B517B"/>
            </a:solidFill>
          </p:spPr>
        </p:sp>
        <p:sp>
          <p:nvSpPr>
            <p:cNvPr name="TextBox 4" id="4"/>
            <p:cNvSpPr txBox="true"/>
            <p:nvPr/>
          </p:nvSpPr>
          <p:spPr>
            <a:xfrm>
              <a:off x="76200" y="19050"/>
              <a:ext cx="660400" cy="717550"/>
            </a:xfrm>
            <a:prstGeom prst="rect">
              <a:avLst/>
            </a:prstGeom>
          </p:spPr>
          <p:txBody>
            <a:bodyPr anchor="ctr" rtlCol="false" tIns="31461" lIns="31461" bIns="31461" rIns="31461"/>
            <a:lstStyle/>
            <a:p>
              <a:pPr algn="ctr">
                <a:lnSpc>
                  <a:spcPts val="2660"/>
                </a:lnSpc>
              </a:pPr>
            </a:p>
          </p:txBody>
        </p:sp>
      </p:grpSp>
      <p:grpSp>
        <p:nvGrpSpPr>
          <p:cNvPr name="Group 5" id="5"/>
          <p:cNvGrpSpPr/>
          <p:nvPr/>
        </p:nvGrpSpPr>
        <p:grpSpPr>
          <a:xfrm rot="0">
            <a:off x="13565634" y="4854889"/>
            <a:ext cx="4210980" cy="421098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7" id="7"/>
            <p:cNvSpPr txBox="true"/>
            <p:nvPr/>
          </p:nvSpPr>
          <p:spPr>
            <a:xfrm>
              <a:off x="76200" y="19050"/>
              <a:ext cx="660400" cy="717550"/>
            </a:xfrm>
            <a:prstGeom prst="rect">
              <a:avLst/>
            </a:prstGeom>
          </p:spPr>
          <p:txBody>
            <a:bodyPr anchor="ctr" rtlCol="false" tIns="31461" lIns="31461" bIns="31461" rIns="31461"/>
            <a:lstStyle/>
            <a:p>
              <a:pPr algn="ctr">
                <a:lnSpc>
                  <a:spcPts val="2660"/>
                </a:lnSpc>
              </a:pPr>
            </a:p>
          </p:txBody>
        </p:sp>
      </p:grpSp>
      <p:grpSp>
        <p:nvGrpSpPr>
          <p:cNvPr name="Group 8" id="8"/>
          <p:cNvGrpSpPr/>
          <p:nvPr/>
        </p:nvGrpSpPr>
        <p:grpSpPr>
          <a:xfrm rot="5780901">
            <a:off x="11896173" y="-7932186"/>
            <a:ext cx="4063084" cy="13296336"/>
            <a:chOff x="0" y="0"/>
            <a:chExt cx="1070113" cy="3501916"/>
          </a:xfrm>
        </p:grpSpPr>
        <p:sp>
          <p:nvSpPr>
            <p:cNvPr name="Freeform 9" id="9"/>
            <p:cNvSpPr/>
            <p:nvPr/>
          </p:nvSpPr>
          <p:spPr>
            <a:xfrm flipH="false" flipV="false" rot="0">
              <a:off x="0" y="0"/>
              <a:ext cx="1070113" cy="3501916"/>
            </a:xfrm>
            <a:custGeom>
              <a:avLst/>
              <a:gdLst/>
              <a:ahLst/>
              <a:cxnLst/>
              <a:rect r="r" b="b" t="t" l="l"/>
              <a:pathLst>
                <a:path h="3501916" w="1070113">
                  <a:moveTo>
                    <a:pt x="0" y="0"/>
                  </a:moveTo>
                  <a:lnTo>
                    <a:pt x="1070113" y="0"/>
                  </a:lnTo>
                  <a:lnTo>
                    <a:pt x="1070113" y="3501916"/>
                  </a:lnTo>
                  <a:lnTo>
                    <a:pt x="0" y="3501916"/>
                  </a:lnTo>
                  <a:close/>
                </a:path>
              </a:pathLst>
            </a:custGeom>
            <a:solidFill>
              <a:srgbClr val="487BA2"/>
            </a:solidFill>
          </p:spPr>
        </p:sp>
        <p:sp>
          <p:nvSpPr>
            <p:cNvPr name="TextBox 10" id="10"/>
            <p:cNvSpPr txBox="true"/>
            <p:nvPr/>
          </p:nvSpPr>
          <p:spPr>
            <a:xfrm>
              <a:off x="0" y="-57150"/>
              <a:ext cx="1070113" cy="3559066"/>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3709994">
            <a:off x="15699365" y="-6388212"/>
            <a:ext cx="2573469" cy="12701748"/>
            <a:chOff x="0" y="0"/>
            <a:chExt cx="677786" cy="3345316"/>
          </a:xfrm>
        </p:grpSpPr>
        <p:sp>
          <p:nvSpPr>
            <p:cNvPr name="Freeform 12" id="12"/>
            <p:cNvSpPr/>
            <p:nvPr/>
          </p:nvSpPr>
          <p:spPr>
            <a:xfrm flipH="false" flipV="false" rot="0">
              <a:off x="0" y="0"/>
              <a:ext cx="677786" cy="3345316"/>
            </a:xfrm>
            <a:custGeom>
              <a:avLst/>
              <a:gdLst/>
              <a:ahLst/>
              <a:cxnLst/>
              <a:rect r="r" b="b" t="t" l="l"/>
              <a:pathLst>
                <a:path h="3345316" w="677786">
                  <a:moveTo>
                    <a:pt x="0" y="0"/>
                  </a:moveTo>
                  <a:lnTo>
                    <a:pt x="677786" y="0"/>
                  </a:lnTo>
                  <a:lnTo>
                    <a:pt x="677786" y="3345316"/>
                  </a:lnTo>
                  <a:lnTo>
                    <a:pt x="0" y="3345316"/>
                  </a:lnTo>
                  <a:close/>
                </a:path>
              </a:pathLst>
            </a:custGeom>
            <a:solidFill>
              <a:srgbClr val="1B517B"/>
            </a:solidFill>
          </p:spPr>
        </p:sp>
        <p:sp>
          <p:nvSpPr>
            <p:cNvPr name="TextBox 13" id="13"/>
            <p:cNvSpPr txBox="true"/>
            <p:nvPr/>
          </p:nvSpPr>
          <p:spPr>
            <a:xfrm>
              <a:off x="0" y="-57150"/>
              <a:ext cx="677786" cy="3402466"/>
            </a:xfrm>
            <a:prstGeom prst="rect">
              <a:avLst/>
            </a:prstGeom>
          </p:spPr>
          <p:txBody>
            <a:bodyPr anchor="ctr" rtlCol="false" tIns="50800" lIns="50800" bIns="50800" rIns="50800"/>
            <a:lstStyle/>
            <a:p>
              <a:pPr algn="ctr">
                <a:lnSpc>
                  <a:spcPts val="2659"/>
                </a:lnSpc>
              </a:pPr>
            </a:p>
          </p:txBody>
        </p:sp>
      </p:grpSp>
      <p:sp>
        <p:nvSpPr>
          <p:cNvPr name="Freeform 14" id="14"/>
          <p:cNvSpPr/>
          <p:nvPr/>
        </p:nvSpPr>
        <p:spPr>
          <a:xfrm flipH="false" flipV="false" rot="0">
            <a:off x="13613724" y="4902979"/>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659174" y="332359"/>
            <a:ext cx="8149058" cy="933450"/>
          </a:xfrm>
          <a:prstGeom prst="rect">
            <a:avLst/>
          </a:prstGeom>
        </p:spPr>
        <p:txBody>
          <a:bodyPr anchor="t" rtlCol="false" tIns="0" lIns="0" bIns="0" rIns="0">
            <a:spAutoFit/>
          </a:bodyPr>
          <a:lstStyle/>
          <a:p>
            <a:pPr algn="l">
              <a:lnSpc>
                <a:spcPts val="7200"/>
              </a:lnSpc>
            </a:pPr>
            <a:r>
              <a:rPr lang="en-US" sz="6000" b="true">
                <a:solidFill>
                  <a:srgbClr val="1B517B"/>
                </a:solidFill>
                <a:latin typeface="Barlow SemiCondensed Heavy"/>
                <a:ea typeface="Barlow SemiCondensed Heavy"/>
                <a:cs typeface="Barlow SemiCondensed Heavy"/>
                <a:sym typeface="Barlow SemiCondensed Heavy"/>
              </a:rPr>
              <a:t>PODSUMOWANIE</a:t>
            </a:r>
          </a:p>
        </p:txBody>
      </p:sp>
      <p:sp>
        <p:nvSpPr>
          <p:cNvPr name="TextBox 16" id="16"/>
          <p:cNvSpPr txBox="true"/>
          <p:nvPr/>
        </p:nvSpPr>
        <p:spPr>
          <a:xfrm rot="0">
            <a:off x="659174" y="1432075"/>
            <a:ext cx="11348628" cy="4632866"/>
          </a:xfrm>
          <a:prstGeom prst="rect">
            <a:avLst/>
          </a:prstGeom>
        </p:spPr>
        <p:txBody>
          <a:bodyPr anchor="t" rtlCol="false" tIns="0" lIns="0" bIns="0" rIns="0">
            <a:spAutoFit/>
          </a:bodyPr>
          <a:lstStyle/>
          <a:p>
            <a:pPr algn="just">
              <a:lnSpc>
                <a:spcPts val="4025"/>
              </a:lnSpc>
            </a:pPr>
          </a:p>
          <a:p>
            <a:pPr algn="just" marL="724288" indent="-362144" lvl="1">
              <a:lnSpc>
                <a:spcPts val="4025"/>
              </a:lnSpc>
              <a:buFont typeface="Arial"/>
              <a:buChar char="•"/>
            </a:pPr>
            <a:r>
              <a:rPr lang="en-US" sz="3354">
                <a:solidFill>
                  <a:srgbClr val="000000"/>
                </a:solidFill>
                <a:latin typeface="Poppins"/>
                <a:ea typeface="Poppins"/>
                <a:cs typeface="Poppins"/>
                <a:sym typeface="Poppins"/>
              </a:rPr>
              <a:t>PDO oferuje elastyczność i bezpieczeństwo, obsługując różne typy baz danych.</a:t>
            </a:r>
          </a:p>
          <a:p>
            <a:pPr algn="just" marL="724288" indent="-362144" lvl="1">
              <a:lnSpc>
                <a:spcPts val="4025"/>
              </a:lnSpc>
              <a:buFont typeface="Arial"/>
              <a:buChar char="•"/>
            </a:pPr>
            <a:r>
              <a:rPr lang="en-US" sz="3354">
                <a:solidFill>
                  <a:srgbClr val="000000"/>
                </a:solidFill>
                <a:latin typeface="Poppins"/>
                <a:ea typeface="Poppins"/>
                <a:cs typeface="Poppins"/>
                <a:sym typeface="Poppins"/>
              </a:rPr>
              <a:t>Proceduralne podejście z mysqli jest prostsze, ale mniej elastyczne i mniej bezpieczne.</a:t>
            </a:r>
          </a:p>
          <a:p>
            <a:pPr algn="just" marL="724288" indent="-362144" lvl="1">
              <a:lnSpc>
                <a:spcPts val="4025"/>
              </a:lnSpc>
              <a:buFont typeface="Arial"/>
              <a:buChar char="•"/>
            </a:pPr>
            <a:r>
              <a:rPr lang="en-US" sz="3354">
                <a:solidFill>
                  <a:srgbClr val="000000"/>
                </a:solidFill>
                <a:latin typeface="Poppins"/>
                <a:ea typeface="Poppins"/>
                <a:cs typeface="Poppins"/>
                <a:sym typeface="Poppins"/>
              </a:rPr>
              <a:t>Zawsze warto korzystać z przygotowanych zapytań (Prepared Statements) dla bezpieczeństwa.</a:t>
            </a:r>
          </a:p>
          <a:p>
            <a:pPr algn="just">
              <a:lnSpc>
                <a:spcPts val="4025"/>
              </a:lnSpc>
            </a:pPr>
          </a:p>
        </p:txBody>
      </p:sp>
      <p:sp>
        <p:nvSpPr>
          <p:cNvPr name="TextBox 17" id="17"/>
          <p:cNvSpPr txBox="true"/>
          <p:nvPr/>
        </p:nvSpPr>
        <p:spPr>
          <a:xfrm rot="0">
            <a:off x="137907" y="6331746"/>
            <a:ext cx="12391161" cy="2926554"/>
          </a:xfrm>
          <a:prstGeom prst="rect">
            <a:avLst/>
          </a:prstGeom>
        </p:spPr>
        <p:txBody>
          <a:bodyPr anchor="t" rtlCol="false" tIns="0" lIns="0" bIns="0" rIns="0">
            <a:spAutoFit/>
          </a:bodyPr>
          <a:lstStyle/>
          <a:p>
            <a:pPr algn="ctr">
              <a:lnSpc>
                <a:spcPts val="4593"/>
              </a:lnSpc>
              <a:spcBef>
                <a:spcPct val="0"/>
              </a:spcBef>
            </a:pPr>
            <a:r>
              <a:rPr lang="en-US" b="true" sz="3281">
                <a:solidFill>
                  <a:srgbClr val="000000"/>
                </a:solidFill>
                <a:latin typeface="Poppins Bold"/>
                <a:ea typeface="Poppins Bold"/>
                <a:cs typeface="Poppins Bold"/>
                <a:sym typeface="Poppins Bold"/>
              </a:rPr>
              <a:t>Zadanie dla uczniów:</a:t>
            </a:r>
          </a:p>
          <a:p>
            <a:pPr algn="ctr" marL="708443" indent="-354221" lvl="1">
              <a:lnSpc>
                <a:spcPts val="4593"/>
              </a:lnSpc>
              <a:buFont typeface="Arial"/>
              <a:buChar char="•"/>
            </a:pPr>
            <a:r>
              <a:rPr lang="en-US" sz="3281">
                <a:solidFill>
                  <a:srgbClr val="000000"/>
                </a:solidFill>
                <a:latin typeface="Poppins"/>
                <a:ea typeface="Poppins"/>
                <a:cs typeface="Poppins"/>
                <a:sym typeface="Poppins"/>
              </a:rPr>
              <a:t>Napisz skrypt PHP łączący się z bazą danych MySQL przy użyciu PDO.</a:t>
            </a:r>
          </a:p>
          <a:p>
            <a:pPr algn="ctr" marL="708443" indent="-354221" lvl="1">
              <a:lnSpc>
                <a:spcPts val="4593"/>
              </a:lnSpc>
              <a:buFont typeface="Arial"/>
              <a:buChar char="•"/>
            </a:pPr>
            <a:r>
              <a:rPr lang="en-US" sz="3281">
                <a:solidFill>
                  <a:srgbClr val="000000"/>
                </a:solidFill>
                <a:latin typeface="Poppins"/>
                <a:ea typeface="Poppins"/>
                <a:cs typeface="Poppins"/>
                <a:sym typeface="Poppins"/>
              </a:rPr>
              <a:t>Utwórz tabelę uczen i napisz zapytanie, które wstawia dane do tabeli z użyciem przygotowanych zapytań.</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780901">
            <a:off x="11896173" y="-7932186"/>
            <a:ext cx="4063084" cy="13296336"/>
            <a:chOff x="0" y="0"/>
            <a:chExt cx="1070113" cy="3501916"/>
          </a:xfrm>
        </p:grpSpPr>
        <p:sp>
          <p:nvSpPr>
            <p:cNvPr name="Freeform 3" id="3"/>
            <p:cNvSpPr/>
            <p:nvPr/>
          </p:nvSpPr>
          <p:spPr>
            <a:xfrm flipH="false" flipV="false" rot="0">
              <a:off x="0" y="0"/>
              <a:ext cx="1070113" cy="3501916"/>
            </a:xfrm>
            <a:custGeom>
              <a:avLst/>
              <a:gdLst/>
              <a:ahLst/>
              <a:cxnLst/>
              <a:rect r="r" b="b" t="t" l="l"/>
              <a:pathLst>
                <a:path h="3501916" w="1070113">
                  <a:moveTo>
                    <a:pt x="0" y="0"/>
                  </a:moveTo>
                  <a:lnTo>
                    <a:pt x="1070113" y="0"/>
                  </a:lnTo>
                  <a:lnTo>
                    <a:pt x="1070113" y="3501916"/>
                  </a:lnTo>
                  <a:lnTo>
                    <a:pt x="0" y="3501916"/>
                  </a:lnTo>
                  <a:close/>
                </a:path>
              </a:pathLst>
            </a:custGeom>
            <a:solidFill>
              <a:srgbClr val="487BA2"/>
            </a:solidFill>
          </p:spPr>
        </p:sp>
        <p:sp>
          <p:nvSpPr>
            <p:cNvPr name="TextBox 4" id="4"/>
            <p:cNvSpPr txBox="true"/>
            <p:nvPr/>
          </p:nvSpPr>
          <p:spPr>
            <a:xfrm>
              <a:off x="0" y="-57150"/>
              <a:ext cx="1070113" cy="3559066"/>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3709994">
            <a:off x="15699365" y="-6388212"/>
            <a:ext cx="2573469" cy="12701748"/>
            <a:chOff x="0" y="0"/>
            <a:chExt cx="677786" cy="3345316"/>
          </a:xfrm>
        </p:grpSpPr>
        <p:sp>
          <p:nvSpPr>
            <p:cNvPr name="Freeform 6" id="6"/>
            <p:cNvSpPr/>
            <p:nvPr/>
          </p:nvSpPr>
          <p:spPr>
            <a:xfrm flipH="false" flipV="false" rot="0">
              <a:off x="0" y="0"/>
              <a:ext cx="677786" cy="3345316"/>
            </a:xfrm>
            <a:custGeom>
              <a:avLst/>
              <a:gdLst/>
              <a:ahLst/>
              <a:cxnLst/>
              <a:rect r="r" b="b" t="t" l="l"/>
              <a:pathLst>
                <a:path h="3345316" w="677786">
                  <a:moveTo>
                    <a:pt x="0" y="0"/>
                  </a:moveTo>
                  <a:lnTo>
                    <a:pt x="677786" y="0"/>
                  </a:lnTo>
                  <a:lnTo>
                    <a:pt x="677786" y="3345316"/>
                  </a:lnTo>
                  <a:lnTo>
                    <a:pt x="0" y="3345316"/>
                  </a:lnTo>
                  <a:close/>
                </a:path>
              </a:pathLst>
            </a:custGeom>
            <a:solidFill>
              <a:srgbClr val="1B517B"/>
            </a:solidFill>
          </p:spPr>
        </p:sp>
        <p:sp>
          <p:nvSpPr>
            <p:cNvPr name="TextBox 7" id="7"/>
            <p:cNvSpPr txBox="true"/>
            <p:nvPr/>
          </p:nvSpPr>
          <p:spPr>
            <a:xfrm>
              <a:off x="0" y="-57150"/>
              <a:ext cx="677786" cy="3402466"/>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441317" y="1470175"/>
            <a:ext cx="4520893" cy="2744828"/>
          </a:xfrm>
          <a:custGeom>
            <a:avLst/>
            <a:gdLst/>
            <a:ahLst/>
            <a:cxnLst/>
            <a:rect r="r" b="b" t="t" l="l"/>
            <a:pathLst>
              <a:path h="2744828" w="4520893">
                <a:moveTo>
                  <a:pt x="0" y="0"/>
                </a:moveTo>
                <a:lnTo>
                  <a:pt x="4520893" y="0"/>
                </a:lnTo>
                <a:lnTo>
                  <a:pt x="4520893" y="2744828"/>
                </a:lnTo>
                <a:lnTo>
                  <a:pt x="0" y="2744828"/>
                </a:lnTo>
                <a:lnTo>
                  <a:pt x="0" y="0"/>
                </a:lnTo>
                <a:close/>
              </a:path>
            </a:pathLst>
          </a:custGeom>
          <a:blipFill>
            <a:blip r:embed="rId2"/>
            <a:stretch>
              <a:fillRect l="0" t="0" r="0" b="0"/>
            </a:stretch>
          </a:blipFill>
        </p:spPr>
      </p:sp>
      <p:sp>
        <p:nvSpPr>
          <p:cNvPr name="Freeform 9" id="9"/>
          <p:cNvSpPr/>
          <p:nvPr/>
        </p:nvSpPr>
        <p:spPr>
          <a:xfrm flipH="false" flipV="false" rot="0">
            <a:off x="0" y="4016721"/>
            <a:ext cx="8476040" cy="6070873"/>
          </a:xfrm>
          <a:custGeom>
            <a:avLst/>
            <a:gdLst/>
            <a:ahLst/>
            <a:cxnLst/>
            <a:rect r="r" b="b" t="t" l="l"/>
            <a:pathLst>
              <a:path h="6070873" w="8476040">
                <a:moveTo>
                  <a:pt x="0" y="0"/>
                </a:moveTo>
                <a:lnTo>
                  <a:pt x="8476040" y="0"/>
                </a:lnTo>
                <a:lnTo>
                  <a:pt x="8476040" y="6070873"/>
                </a:lnTo>
                <a:lnTo>
                  <a:pt x="0" y="6070873"/>
                </a:lnTo>
                <a:lnTo>
                  <a:pt x="0" y="0"/>
                </a:lnTo>
                <a:close/>
              </a:path>
            </a:pathLst>
          </a:custGeom>
          <a:blipFill>
            <a:blip r:embed="rId3"/>
            <a:stretch>
              <a:fillRect l="0" t="0" r="0" b="0"/>
            </a:stretch>
          </a:blipFill>
        </p:spPr>
      </p:sp>
      <p:sp>
        <p:nvSpPr>
          <p:cNvPr name="Freeform 10" id="10"/>
          <p:cNvSpPr/>
          <p:nvPr/>
        </p:nvSpPr>
        <p:spPr>
          <a:xfrm flipH="false" flipV="false" rot="0">
            <a:off x="7704491" y="0"/>
            <a:ext cx="10700645" cy="5978652"/>
          </a:xfrm>
          <a:custGeom>
            <a:avLst/>
            <a:gdLst/>
            <a:ahLst/>
            <a:cxnLst/>
            <a:rect r="r" b="b" t="t" l="l"/>
            <a:pathLst>
              <a:path h="5978652" w="10700645">
                <a:moveTo>
                  <a:pt x="0" y="0"/>
                </a:moveTo>
                <a:lnTo>
                  <a:pt x="10700645" y="0"/>
                </a:lnTo>
                <a:lnTo>
                  <a:pt x="10700645" y="5978652"/>
                </a:lnTo>
                <a:lnTo>
                  <a:pt x="0" y="5978652"/>
                </a:lnTo>
                <a:lnTo>
                  <a:pt x="0" y="0"/>
                </a:lnTo>
                <a:close/>
              </a:path>
            </a:pathLst>
          </a:custGeom>
          <a:blipFill>
            <a:blip r:embed="rId4"/>
            <a:stretch>
              <a:fillRect l="0" t="0" r="0" b="0"/>
            </a:stretch>
          </a:blipFill>
        </p:spPr>
      </p:sp>
      <p:sp>
        <p:nvSpPr>
          <p:cNvPr name="TextBox 11" id="11"/>
          <p:cNvSpPr txBox="true"/>
          <p:nvPr/>
        </p:nvSpPr>
        <p:spPr>
          <a:xfrm rot="0">
            <a:off x="163491" y="114300"/>
            <a:ext cx="8149058" cy="1276350"/>
          </a:xfrm>
          <a:prstGeom prst="rect">
            <a:avLst/>
          </a:prstGeom>
        </p:spPr>
        <p:txBody>
          <a:bodyPr anchor="t" rtlCol="false" tIns="0" lIns="0" bIns="0" rIns="0">
            <a:spAutoFit/>
          </a:bodyPr>
          <a:lstStyle/>
          <a:p>
            <a:pPr algn="l">
              <a:lnSpc>
                <a:spcPts val="5040"/>
              </a:lnSpc>
            </a:pPr>
            <a:r>
              <a:rPr lang="en-US" sz="4200" b="true">
                <a:solidFill>
                  <a:srgbClr val="1B517B"/>
                </a:solidFill>
                <a:latin typeface="Barlow SemiCondensed Heavy"/>
                <a:ea typeface="Barlow SemiCondensed Heavy"/>
                <a:cs typeface="Barlow SemiCondensed Heavy"/>
                <a:sym typeface="Barlow SemiCondensed Heavy"/>
              </a:rPr>
              <a:t>ZADANIE- PRZYKŁAD- METODA PROCEDURALNA</a:t>
            </a:r>
          </a:p>
        </p:txBody>
      </p:sp>
      <p:sp>
        <p:nvSpPr>
          <p:cNvPr name="TextBox 12" id="12"/>
          <p:cNvSpPr txBox="true"/>
          <p:nvPr/>
        </p:nvSpPr>
        <p:spPr>
          <a:xfrm rot="0">
            <a:off x="8184441" y="6071185"/>
            <a:ext cx="5554705" cy="3917314"/>
          </a:xfrm>
          <a:prstGeom prst="rect">
            <a:avLst/>
          </a:prstGeom>
        </p:spPr>
        <p:txBody>
          <a:bodyPr anchor="t" rtlCol="false" tIns="0" lIns="0" bIns="0" rIns="0">
            <a:spAutoFit/>
          </a:bodyPr>
          <a:lstStyle/>
          <a:p>
            <a:pPr algn="ctr">
              <a:lnSpc>
                <a:spcPts val="1960"/>
              </a:lnSpc>
            </a:pPr>
            <a:r>
              <a:rPr lang="en-US" sz="1400" b="true">
                <a:solidFill>
                  <a:srgbClr val="1B517B"/>
                </a:solidFill>
                <a:latin typeface="Open Sans Bold"/>
                <a:ea typeface="Open Sans Bold"/>
                <a:cs typeface="Open Sans Bold"/>
                <a:sym typeface="Open Sans Bold"/>
              </a:rPr>
              <a:t>Formularz, który wstawia rekordy: </a:t>
            </a:r>
          </a:p>
          <a:p>
            <a:pPr algn="ctr">
              <a:lnSpc>
                <a:spcPts val="1960"/>
              </a:lnSpc>
            </a:pPr>
            <a:r>
              <a:rPr lang="en-US" sz="1400">
                <a:solidFill>
                  <a:srgbClr val="1B517B"/>
                </a:solidFill>
                <a:latin typeface="Open Sans"/>
                <a:ea typeface="Open Sans"/>
                <a:cs typeface="Open Sans"/>
                <a:sym typeface="Open Sans"/>
              </a:rPr>
              <a:t>&lt;form method="post" action="wstaw2.php"&gt;</a:t>
            </a:r>
          </a:p>
          <a:p>
            <a:pPr algn="ctr">
              <a:lnSpc>
                <a:spcPts val="1960"/>
              </a:lnSpc>
            </a:pPr>
            <a:r>
              <a:rPr lang="en-US" sz="1400">
                <a:solidFill>
                  <a:srgbClr val="1B517B"/>
                </a:solidFill>
                <a:latin typeface="Open Sans"/>
                <a:ea typeface="Open Sans"/>
                <a:cs typeface="Open Sans"/>
                <a:sym typeface="Open Sans"/>
              </a:rPr>
              <a:t>imie: &lt;input type="text" name="imie" required&gt;&lt;br&gt;</a:t>
            </a:r>
          </a:p>
          <a:p>
            <a:pPr algn="ctr">
              <a:lnSpc>
                <a:spcPts val="1960"/>
              </a:lnSpc>
            </a:pPr>
            <a:r>
              <a:rPr lang="en-US" sz="1400">
                <a:solidFill>
                  <a:srgbClr val="1B517B"/>
                </a:solidFill>
                <a:latin typeface="Open Sans"/>
                <a:ea typeface="Open Sans"/>
                <a:cs typeface="Open Sans"/>
                <a:sym typeface="Open Sans"/>
              </a:rPr>
              <a:t>nazwisko: &lt;input type="text" name="nazwisko" required&gt;&lt;br&gt;</a:t>
            </a:r>
          </a:p>
          <a:p>
            <a:pPr algn="ctr">
              <a:lnSpc>
                <a:spcPts val="1680"/>
              </a:lnSpc>
            </a:pPr>
            <a:r>
              <a:rPr lang="en-US" sz="1200">
                <a:solidFill>
                  <a:srgbClr val="1B517B"/>
                </a:solidFill>
                <a:latin typeface="Open Sans"/>
                <a:ea typeface="Open Sans"/>
                <a:cs typeface="Open Sans"/>
                <a:sym typeface="Open Sans"/>
              </a:rPr>
              <a:t>&lt;label for="plec"&gt;Płeć:&lt;/label&gt;</a:t>
            </a:r>
          </a:p>
          <a:p>
            <a:pPr algn="ctr">
              <a:lnSpc>
                <a:spcPts val="1960"/>
              </a:lnSpc>
            </a:pPr>
            <a:r>
              <a:rPr lang="en-US" sz="1400">
                <a:solidFill>
                  <a:srgbClr val="1B517B"/>
                </a:solidFill>
                <a:latin typeface="Open Sans"/>
                <a:ea typeface="Open Sans"/>
                <a:cs typeface="Open Sans"/>
                <a:sym typeface="Open Sans"/>
              </a:rPr>
              <a:t>  &lt;input type="radio" id="kobieta" name="plec" value="k"&gt;</a:t>
            </a:r>
          </a:p>
          <a:p>
            <a:pPr algn="ctr">
              <a:lnSpc>
                <a:spcPts val="1960"/>
              </a:lnSpc>
            </a:pPr>
            <a:r>
              <a:rPr lang="en-US" sz="1400">
                <a:solidFill>
                  <a:srgbClr val="1B517B"/>
                </a:solidFill>
                <a:latin typeface="Open Sans"/>
                <a:ea typeface="Open Sans"/>
                <a:cs typeface="Open Sans"/>
                <a:sym typeface="Open Sans"/>
              </a:rPr>
              <a:t>  &lt;label for="kobieta"&gt;Kobieta&lt;/label&gt;</a:t>
            </a:r>
          </a:p>
          <a:p>
            <a:pPr algn="ctr">
              <a:lnSpc>
                <a:spcPts val="1960"/>
              </a:lnSpc>
            </a:pPr>
            <a:r>
              <a:rPr lang="en-US" sz="1400">
                <a:solidFill>
                  <a:srgbClr val="1B517B"/>
                </a:solidFill>
                <a:latin typeface="Open Sans"/>
                <a:ea typeface="Open Sans"/>
                <a:cs typeface="Open Sans"/>
                <a:sym typeface="Open Sans"/>
              </a:rPr>
              <a:t>  </a:t>
            </a:r>
          </a:p>
          <a:p>
            <a:pPr algn="ctr">
              <a:lnSpc>
                <a:spcPts val="1960"/>
              </a:lnSpc>
            </a:pPr>
            <a:r>
              <a:rPr lang="en-US" sz="1400">
                <a:solidFill>
                  <a:srgbClr val="1B517B"/>
                </a:solidFill>
                <a:latin typeface="Open Sans"/>
                <a:ea typeface="Open Sans"/>
                <a:cs typeface="Open Sans"/>
                <a:sym typeface="Open Sans"/>
              </a:rPr>
              <a:t>  &lt;input type="radio" id="mezczyzna" name="plec" value="m"&gt;</a:t>
            </a:r>
          </a:p>
          <a:p>
            <a:pPr algn="ctr">
              <a:lnSpc>
                <a:spcPts val="1960"/>
              </a:lnSpc>
            </a:pPr>
            <a:r>
              <a:rPr lang="en-US" sz="1400">
                <a:solidFill>
                  <a:srgbClr val="1B517B"/>
                </a:solidFill>
                <a:latin typeface="Open Sans"/>
                <a:ea typeface="Open Sans"/>
                <a:cs typeface="Open Sans"/>
                <a:sym typeface="Open Sans"/>
              </a:rPr>
              <a:t>  &lt;label for="mezczyzna"&gt;Mężczyzna&lt;/label&gt;&lt;br&gt;</a:t>
            </a:r>
          </a:p>
          <a:p>
            <a:pPr algn="ctr">
              <a:lnSpc>
                <a:spcPts val="1960"/>
              </a:lnSpc>
            </a:pPr>
            <a:r>
              <a:rPr lang="en-US" sz="1400">
                <a:solidFill>
                  <a:srgbClr val="1B517B"/>
                </a:solidFill>
                <a:latin typeface="Open Sans"/>
                <a:ea typeface="Open Sans"/>
                <a:cs typeface="Open Sans"/>
                <a:sym typeface="Open Sans"/>
              </a:rPr>
              <a:t>miasto: &lt;input type="text" name="miasto" required&gt;&lt;br&gt;</a:t>
            </a:r>
          </a:p>
          <a:p>
            <a:pPr algn="ctr">
              <a:lnSpc>
                <a:spcPts val="1960"/>
              </a:lnSpc>
            </a:pPr>
          </a:p>
          <a:p>
            <a:pPr algn="ctr">
              <a:lnSpc>
                <a:spcPts val="1960"/>
              </a:lnSpc>
            </a:pPr>
            <a:r>
              <a:rPr lang="en-US" sz="1400">
                <a:solidFill>
                  <a:srgbClr val="1B517B"/>
                </a:solidFill>
                <a:latin typeface="Open Sans"/>
                <a:ea typeface="Open Sans"/>
                <a:cs typeface="Open Sans"/>
                <a:sym typeface="Open Sans"/>
              </a:rPr>
              <a:t>&lt;input type="submit" value="dodaj"name="dodaj"&gt;</a:t>
            </a:r>
          </a:p>
          <a:p>
            <a:pPr algn="ctr">
              <a:lnSpc>
                <a:spcPts val="1960"/>
              </a:lnSpc>
            </a:pPr>
            <a:r>
              <a:rPr lang="en-US" sz="1400">
                <a:solidFill>
                  <a:srgbClr val="1B517B"/>
                </a:solidFill>
                <a:latin typeface="Open Sans"/>
                <a:ea typeface="Open Sans"/>
                <a:cs typeface="Open Sans"/>
                <a:sym typeface="Open Sans"/>
              </a:rPr>
              <a:t>&lt;input type="reset" value="wyczysc"&gt;</a:t>
            </a:r>
          </a:p>
          <a:p>
            <a:pPr algn="ctr">
              <a:lnSpc>
                <a:spcPts val="1960"/>
              </a:lnSpc>
            </a:pPr>
            <a:r>
              <a:rPr lang="en-US" sz="1400">
                <a:solidFill>
                  <a:srgbClr val="1B517B"/>
                </a:solidFill>
                <a:latin typeface="Open Sans"/>
                <a:ea typeface="Open Sans"/>
                <a:cs typeface="Open Sans"/>
                <a:sym typeface="Open Sans"/>
              </a:rPr>
              <a:t>  &lt;/form&gt;</a:t>
            </a:r>
          </a:p>
          <a:p>
            <a:pPr algn="ctr">
              <a:lnSpc>
                <a:spcPts val="1960"/>
              </a:lnSpc>
            </a:pPr>
          </a:p>
        </p:txBody>
      </p:sp>
      <p:sp>
        <p:nvSpPr>
          <p:cNvPr name="TextBox 13" id="13"/>
          <p:cNvSpPr txBox="true"/>
          <p:nvPr/>
        </p:nvSpPr>
        <p:spPr>
          <a:xfrm rot="0">
            <a:off x="13551126" y="5940552"/>
            <a:ext cx="4671060" cy="4169053"/>
          </a:xfrm>
          <a:prstGeom prst="rect">
            <a:avLst/>
          </a:prstGeom>
        </p:spPr>
        <p:txBody>
          <a:bodyPr anchor="t" rtlCol="false" tIns="0" lIns="0" bIns="0" rIns="0">
            <a:spAutoFit/>
          </a:bodyPr>
          <a:lstStyle/>
          <a:p>
            <a:pPr algn="ctr">
              <a:lnSpc>
                <a:spcPts val="1734"/>
              </a:lnSpc>
              <a:spcBef>
                <a:spcPct val="0"/>
              </a:spcBef>
            </a:pPr>
            <a:r>
              <a:rPr lang="en-US" sz="1239">
                <a:solidFill>
                  <a:srgbClr val="1B517B"/>
                </a:solidFill>
                <a:latin typeface="Poppins"/>
                <a:ea typeface="Poppins"/>
                <a:cs typeface="Poppins"/>
                <a:sym typeface="Poppins"/>
              </a:rPr>
              <a:t>&lt;?php</a:t>
            </a:r>
          </a:p>
          <a:p>
            <a:pPr algn="ctr">
              <a:lnSpc>
                <a:spcPts val="1734"/>
              </a:lnSpc>
              <a:spcBef>
                <a:spcPct val="0"/>
              </a:spcBef>
            </a:pPr>
            <a:r>
              <a:rPr lang="en-US" sz="1239">
                <a:solidFill>
                  <a:srgbClr val="1B517B"/>
                </a:solidFill>
                <a:latin typeface="Poppins"/>
                <a:ea typeface="Poppins"/>
                <a:cs typeface="Poppins"/>
                <a:sym typeface="Poppins"/>
              </a:rPr>
              <a:t>$c=mysqli_connect("localhost", "root","","klasa4");</a:t>
            </a:r>
          </a:p>
          <a:p>
            <a:pPr algn="ctr">
              <a:lnSpc>
                <a:spcPts val="1734"/>
              </a:lnSpc>
              <a:spcBef>
                <a:spcPct val="0"/>
              </a:spcBef>
            </a:pPr>
            <a:r>
              <a:rPr lang="en-US" sz="1239">
                <a:solidFill>
                  <a:srgbClr val="1B517B"/>
                </a:solidFill>
                <a:latin typeface="Poppins"/>
                <a:ea typeface="Poppins"/>
                <a:cs typeface="Poppins"/>
                <a:sym typeface="Poppins"/>
              </a:rPr>
              <a:t>if (isset($_POST["dodaj"])){</a:t>
            </a:r>
          </a:p>
          <a:p>
            <a:pPr algn="ctr">
              <a:lnSpc>
                <a:spcPts val="1734"/>
              </a:lnSpc>
              <a:spcBef>
                <a:spcPct val="0"/>
              </a:spcBef>
            </a:pPr>
            <a:r>
              <a:rPr lang="en-US" sz="1239">
                <a:solidFill>
                  <a:srgbClr val="1B517B"/>
                </a:solidFill>
                <a:latin typeface="Poppins"/>
                <a:ea typeface="Poppins"/>
                <a:cs typeface="Poppins"/>
                <a:sym typeface="Poppins"/>
              </a:rPr>
              <a:t>$imie=$_POST['imie'];</a:t>
            </a:r>
          </a:p>
          <a:p>
            <a:pPr algn="ctr">
              <a:lnSpc>
                <a:spcPts val="1734"/>
              </a:lnSpc>
              <a:spcBef>
                <a:spcPct val="0"/>
              </a:spcBef>
            </a:pPr>
            <a:r>
              <a:rPr lang="en-US" sz="1239">
                <a:solidFill>
                  <a:srgbClr val="1B517B"/>
                </a:solidFill>
                <a:latin typeface="Poppins"/>
                <a:ea typeface="Poppins"/>
                <a:cs typeface="Poppins"/>
                <a:sym typeface="Poppins"/>
              </a:rPr>
              <a:t>$nazwisko=$_POST['nazwisko'];</a:t>
            </a:r>
          </a:p>
          <a:p>
            <a:pPr algn="ctr">
              <a:lnSpc>
                <a:spcPts val="1734"/>
              </a:lnSpc>
              <a:spcBef>
                <a:spcPct val="0"/>
              </a:spcBef>
            </a:pPr>
            <a:r>
              <a:rPr lang="en-US" sz="1239">
                <a:solidFill>
                  <a:srgbClr val="1B517B"/>
                </a:solidFill>
                <a:latin typeface="Poppins"/>
                <a:ea typeface="Poppins"/>
                <a:cs typeface="Poppins"/>
                <a:sym typeface="Poppins"/>
              </a:rPr>
              <a:t>$miasto=$_POST['miasto'];</a:t>
            </a:r>
          </a:p>
          <a:p>
            <a:pPr algn="ctr">
              <a:lnSpc>
                <a:spcPts val="1734"/>
              </a:lnSpc>
              <a:spcBef>
                <a:spcPct val="0"/>
              </a:spcBef>
            </a:pPr>
            <a:r>
              <a:rPr lang="en-US" sz="1239">
                <a:solidFill>
                  <a:srgbClr val="1B517B"/>
                </a:solidFill>
                <a:latin typeface="Poppins"/>
                <a:ea typeface="Poppins"/>
                <a:cs typeface="Poppins"/>
                <a:sym typeface="Poppins"/>
              </a:rPr>
              <a:t>$plec=$_POST['plec'];</a:t>
            </a:r>
          </a:p>
          <a:p>
            <a:pPr algn="ctr">
              <a:lnSpc>
                <a:spcPts val="1734"/>
              </a:lnSpc>
              <a:spcBef>
                <a:spcPct val="0"/>
              </a:spcBef>
            </a:pPr>
            <a:r>
              <a:rPr lang="en-US" sz="1239">
                <a:solidFill>
                  <a:srgbClr val="1B517B"/>
                </a:solidFill>
                <a:latin typeface="Poppins"/>
                <a:ea typeface="Poppins"/>
                <a:cs typeface="Poppins"/>
                <a:sym typeface="Poppins"/>
              </a:rPr>
              <a:t>$z1=" INSERT INTO `osoby`( `nazwisko`, `imie`, `miasto`,  `plec`) </a:t>
            </a:r>
          </a:p>
          <a:p>
            <a:pPr algn="ctr">
              <a:lnSpc>
                <a:spcPts val="1734"/>
              </a:lnSpc>
              <a:spcBef>
                <a:spcPct val="0"/>
              </a:spcBef>
            </a:pPr>
            <a:r>
              <a:rPr lang="en-US" sz="1239">
                <a:solidFill>
                  <a:srgbClr val="1B517B"/>
                </a:solidFill>
                <a:latin typeface="Poppins"/>
                <a:ea typeface="Poppins"/>
                <a:cs typeface="Poppins"/>
                <a:sym typeface="Poppins"/>
              </a:rPr>
              <a:t>VALUES ('$nazwisko','$imie','$miasto','$plec');";</a:t>
            </a:r>
          </a:p>
          <a:p>
            <a:pPr algn="ctr">
              <a:lnSpc>
                <a:spcPts val="1734"/>
              </a:lnSpc>
              <a:spcBef>
                <a:spcPct val="0"/>
              </a:spcBef>
            </a:pPr>
            <a:r>
              <a:rPr lang="en-US" sz="1239">
                <a:solidFill>
                  <a:srgbClr val="1B517B"/>
                </a:solidFill>
                <a:latin typeface="Poppins"/>
                <a:ea typeface="Poppins"/>
                <a:cs typeface="Poppins"/>
                <a:sym typeface="Poppins"/>
              </a:rPr>
              <a:t> $rez=mysqli_query($c,$z1);</a:t>
            </a:r>
          </a:p>
          <a:p>
            <a:pPr algn="ctr">
              <a:lnSpc>
                <a:spcPts val="1734"/>
              </a:lnSpc>
              <a:spcBef>
                <a:spcPct val="0"/>
              </a:spcBef>
            </a:pPr>
          </a:p>
          <a:p>
            <a:pPr algn="ctr">
              <a:lnSpc>
                <a:spcPts val="1734"/>
              </a:lnSpc>
              <a:spcBef>
                <a:spcPct val="0"/>
              </a:spcBef>
            </a:pPr>
            <a:r>
              <a:rPr lang="en-US" sz="1239">
                <a:solidFill>
                  <a:srgbClr val="1B517B"/>
                </a:solidFill>
                <a:latin typeface="Poppins"/>
                <a:ea typeface="Poppins"/>
                <a:cs typeface="Poppins"/>
                <a:sym typeface="Poppins"/>
              </a:rPr>
              <a:t>if ($rez) {</a:t>
            </a:r>
          </a:p>
          <a:p>
            <a:pPr algn="ctr">
              <a:lnSpc>
                <a:spcPts val="1734"/>
              </a:lnSpc>
              <a:spcBef>
                <a:spcPct val="0"/>
              </a:spcBef>
            </a:pPr>
            <a:r>
              <a:rPr lang="en-US" sz="1239">
                <a:solidFill>
                  <a:srgbClr val="1B517B"/>
                </a:solidFill>
                <a:latin typeface="Poppins"/>
                <a:ea typeface="Poppins"/>
                <a:cs typeface="Poppins"/>
                <a:sym typeface="Poppins"/>
              </a:rPr>
              <a:t>    echo "Dodałeś: " . $_POST['nazwisko'];</a:t>
            </a:r>
          </a:p>
          <a:p>
            <a:pPr algn="ctr">
              <a:lnSpc>
                <a:spcPts val="1734"/>
              </a:lnSpc>
              <a:spcBef>
                <a:spcPct val="0"/>
              </a:spcBef>
            </a:pPr>
            <a:r>
              <a:rPr lang="en-US" sz="1239">
                <a:solidFill>
                  <a:srgbClr val="1B517B"/>
                </a:solidFill>
                <a:latin typeface="Poppins"/>
                <a:ea typeface="Poppins"/>
                <a:cs typeface="Poppins"/>
                <a:sym typeface="Poppins"/>
              </a:rPr>
              <a:t>} else {</a:t>
            </a:r>
          </a:p>
          <a:p>
            <a:pPr algn="ctr">
              <a:lnSpc>
                <a:spcPts val="1734"/>
              </a:lnSpc>
              <a:spcBef>
                <a:spcPct val="0"/>
              </a:spcBef>
            </a:pPr>
            <a:r>
              <a:rPr lang="en-US" sz="1239">
                <a:solidFill>
                  <a:srgbClr val="1B517B"/>
                </a:solidFill>
                <a:latin typeface="Poppins"/>
                <a:ea typeface="Poppins"/>
                <a:cs typeface="Poppins"/>
                <a:sym typeface="Poppins"/>
              </a:rPr>
              <a:t>    echo "Nie udało się wstawić danych";</a:t>
            </a:r>
          </a:p>
          <a:p>
            <a:pPr algn="ctr">
              <a:lnSpc>
                <a:spcPts val="1734"/>
              </a:lnSpc>
              <a:spcBef>
                <a:spcPct val="0"/>
              </a:spcBef>
            </a:pPr>
            <a:r>
              <a:rPr lang="en-US" sz="1239">
                <a:solidFill>
                  <a:srgbClr val="1B517B"/>
                </a:solidFill>
                <a:latin typeface="Poppins"/>
                <a:ea typeface="Poppins"/>
                <a:cs typeface="Poppins"/>
                <a:sym typeface="Poppins"/>
              </a:rPr>
              <a:t>}</a:t>
            </a:r>
          </a:p>
          <a:p>
            <a:pPr algn="ctr">
              <a:lnSpc>
                <a:spcPts val="1734"/>
              </a:lnSpc>
              <a:spcBef>
                <a:spcPct val="0"/>
              </a:spcBef>
            </a:pPr>
            <a:r>
              <a:rPr lang="en-US" sz="1239">
                <a:solidFill>
                  <a:srgbClr val="1B517B"/>
                </a:solidFill>
                <a:latin typeface="Poppins"/>
                <a:ea typeface="Poppins"/>
                <a:cs typeface="Poppins"/>
                <a:sym typeface="Poppins"/>
              </a:rPr>
              <a:t>}</a:t>
            </a:r>
          </a:p>
          <a:p>
            <a:pPr algn="ctr">
              <a:lnSpc>
                <a:spcPts val="1734"/>
              </a:lnSpc>
              <a:spcBef>
                <a:spcPct val="0"/>
              </a:spcBef>
            </a:pPr>
            <a:r>
              <a:rPr lang="en-US" sz="1239">
                <a:solidFill>
                  <a:srgbClr val="1B517B"/>
                </a:solidFill>
                <a:latin typeface="Poppins"/>
                <a:ea typeface="Poppins"/>
                <a:cs typeface="Poppins"/>
                <a:sym typeface="Poppins"/>
              </a:rPr>
              <a:t>mysqli_close($c);</a:t>
            </a:r>
          </a:p>
          <a:p>
            <a:pPr algn="ctr">
              <a:lnSpc>
                <a:spcPts val="1734"/>
              </a:lnSpc>
              <a:spcBef>
                <a:spcPct val="0"/>
              </a:spcBef>
            </a:pPr>
            <a:r>
              <a:rPr lang="en-US" sz="1239">
                <a:solidFill>
                  <a:srgbClr val="1B517B"/>
                </a:solidFill>
                <a:latin typeface="Poppins"/>
                <a:ea typeface="Poppins"/>
                <a:cs typeface="Poppins"/>
                <a:sym typeface="Poppins"/>
              </a:rPr>
              <a:t>?&gt;</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780901">
            <a:off x="11896173" y="-7932186"/>
            <a:ext cx="4063084" cy="13296336"/>
            <a:chOff x="0" y="0"/>
            <a:chExt cx="1070113" cy="3501916"/>
          </a:xfrm>
        </p:grpSpPr>
        <p:sp>
          <p:nvSpPr>
            <p:cNvPr name="Freeform 3" id="3"/>
            <p:cNvSpPr/>
            <p:nvPr/>
          </p:nvSpPr>
          <p:spPr>
            <a:xfrm flipH="false" flipV="false" rot="0">
              <a:off x="0" y="0"/>
              <a:ext cx="1070113" cy="3501916"/>
            </a:xfrm>
            <a:custGeom>
              <a:avLst/>
              <a:gdLst/>
              <a:ahLst/>
              <a:cxnLst/>
              <a:rect r="r" b="b" t="t" l="l"/>
              <a:pathLst>
                <a:path h="3501916" w="1070113">
                  <a:moveTo>
                    <a:pt x="0" y="0"/>
                  </a:moveTo>
                  <a:lnTo>
                    <a:pt x="1070113" y="0"/>
                  </a:lnTo>
                  <a:lnTo>
                    <a:pt x="1070113" y="3501916"/>
                  </a:lnTo>
                  <a:lnTo>
                    <a:pt x="0" y="3501916"/>
                  </a:lnTo>
                  <a:close/>
                </a:path>
              </a:pathLst>
            </a:custGeom>
            <a:solidFill>
              <a:srgbClr val="487BA2"/>
            </a:solidFill>
          </p:spPr>
        </p:sp>
        <p:sp>
          <p:nvSpPr>
            <p:cNvPr name="TextBox 4" id="4"/>
            <p:cNvSpPr txBox="true"/>
            <p:nvPr/>
          </p:nvSpPr>
          <p:spPr>
            <a:xfrm>
              <a:off x="0" y="-57150"/>
              <a:ext cx="1070113" cy="3559066"/>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3709994">
            <a:off x="15699365" y="-6388212"/>
            <a:ext cx="2573469" cy="12701748"/>
            <a:chOff x="0" y="0"/>
            <a:chExt cx="677786" cy="3345316"/>
          </a:xfrm>
        </p:grpSpPr>
        <p:sp>
          <p:nvSpPr>
            <p:cNvPr name="Freeform 6" id="6"/>
            <p:cNvSpPr/>
            <p:nvPr/>
          </p:nvSpPr>
          <p:spPr>
            <a:xfrm flipH="false" flipV="false" rot="0">
              <a:off x="0" y="0"/>
              <a:ext cx="677786" cy="3345316"/>
            </a:xfrm>
            <a:custGeom>
              <a:avLst/>
              <a:gdLst/>
              <a:ahLst/>
              <a:cxnLst/>
              <a:rect r="r" b="b" t="t" l="l"/>
              <a:pathLst>
                <a:path h="3345316" w="677786">
                  <a:moveTo>
                    <a:pt x="0" y="0"/>
                  </a:moveTo>
                  <a:lnTo>
                    <a:pt x="677786" y="0"/>
                  </a:lnTo>
                  <a:lnTo>
                    <a:pt x="677786" y="3345316"/>
                  </a:lnTo>
                  <a:lnTo>
                    <a:pt x="0" y="3345316"/>
                  </a:lnTo>
                  <a:close/>
                </a:path>
              </a:pathLst>
            </a:custGeom>
            <a:solidFill>
              <a:srgbClr val="1B517B"/>
            </a:solidFill>
          </p:spPr>
        </p:sp>
        <p:sp>
          <p:nvSpPr>
            <p:cNvPr name="TextBox 7" id="7"/>
            <p:cNvSpPr txBox="true"/>
            <p:nvPr/>
          </p:nvSpPr>
          <p:spPr>
            <a:xfrm>
              <a:off x="0" y="-57150"/>
              <a:ext cx="677786" cy="3402466"/>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6162637" y="248102"/>
            <a:ext cx="2012827" cy="1222073"/>
          </a:xfrm>
          <a:custGeom>
            <a:avLst/>
            <a:gdLst/>
            <a:ahLst/>
            <a:cxnLst/>
            <a:rect r="r" b="b" t="t" l="l"/>
            <a:pathLst>
              <a:path h="1222073" w="2012827">
                <a:moveTo>
                  <a:pt x="0" y="0"/>
                </a:moveTo>
                <a:lnTo>
                  <a:pt x="2012827" y="0"/>
                </a:lnTo>
                <a:lnTo>
                  <a:pt x="2012827" y="1222073"/>
                </a:lnTo>
                <a:lnTo>
                  <a:pt x="0" y="1222073"/>
                </a:lnTo>
                <a:lnTo>
                  <a:pt x="0" y="0"/>
                </a:lnTo>
                <a:close/>
              </a:path>
            </a:pathLst>
          </a:custGeom>
          <a:blipFill>
            <a:blip r:embed="rId2"/>
            <a:stretch>
              <a:fillRect l="0" t="0" r="0" b="0"/>
            </a:stretch>
          </a:blipFill>
        </p:spPr>
      </p:sp>
      <p:sp>
        <p:nvSpPr>
          <p:cNvPr name="Freeform 9" id="9"/>
          <p:cNvSpPr/>
          <p:nvPr/>
        </p:nvSpPr>
        <p:spPr>
          <a:xfrm flipH="false" flipV="false" rot="0">
            <a:off x="163491" y="1574560"/>
            <a:ext cx="14390353" cy="6849739"/>
          </a:xfrm>
          <a:custGeom>
            <a:avLst/>
            <a:gdLst/>
            <a:ahLst/>
            <a:cxnLst/>
            <a:rect r="r" b="b" t="t" l="l"/>
            <a:pathLst>
              <a:path h="6849739" w="14390353">
                <a:moveTo>
                  <a:pt x="0" y="0"/>
                </a:moveTo>
                <a:lnTo>
                  <a:pt x="14390353" y="0"/>
                </a:lnTo>
                <a:lnTo>
                  <a:pt x="14390353" y="6849739"/>
                </a:lnTo>
                <a:lnTo>
                  <a:pt x="0" y="6849739"/>
                </a:lnTo>
                <a:lnTo>
                  <a:pt x="0" y="0"/>
                </a:lnTo>
                <a:close/>
              </a:path>
            </a:pathLst>
          </a:custGeom>
          <a:blipFill>
            <a:blip r:embed="rId3"/>
            <a:stretch>
              <a:fillRect l="-236" t="0" r="-236" b="0"/>
            </a:stretch>
          </a:blipFill>
        </p:spPr>
      </p:sp>
      <p:sp>
        <p:nvSpPr>
          <p:cNvPr name="TextBox 10" id="10"/>
          <p:cNvSpPr txBox="true"/>
          <p:nvPr/>
        </p:nvSpPr>
        <p:spPr>
          <a:xfrm rot="0">
            <a:off x="163491" y="114300"/>
            <a:ext cx="8149058" cy="638175"/>
          </a:xfrm>
          <a:prstGeom prst="rect">
            <a:avLst/>
          </a:prstGeom>
        </p:spPr>
        <p:txBody>
          <a:bodyPr anchor="t" rtlCol="false" tIns="0" lIns="0" bIns="0" rIns="0">
            <a:spAutoFit/>
          </a:bodyPr>
          <a:lstStyle/>
          <a:p>
            <a:pPr algn="l">
              <a:lnSpc>
                <a:spcPts val="5040"/>
              </a:lnSpc>
            </a:pPr>
            <a:r>
              <a:rPr lang="en-US" sz="4200" b="true">
                <a:solidFill>
                  <a:srgbClr val="1B517B"/>
                </a:solidFill>
                <a:latin typeface="Barlow SemiCondensed Heavy"/>
                <a:ea typeface="Barlow SemiCondensed Heavy"/>
                <a:cs typeface="Barlow SemiCondensed Heavy"/>
                <a:sym typeface="Barlow SemiCondensed Heavy"/>
              </a:rPr>
              <a:t> PRZYKŁAD- METODA PDO</a:t>
            </a:r>
          </a:p>
        </p:txBody>
      </p:sp>
      <p:sp>
        <p:nvSpPr>
          <p:cNvPr name="TextBox 11" id="11"/>
          <p:cNvSpPr txBox="true"/>
          <p:nvPr/>
        </p:nvSpPr>
        <p:spPr>
          <a:xfrm rot="0">
            <a:off x="14673441" y="2537933"/>
            <a:ext cx="3185498" cy="7926348"/>
          </a:xfrm>
          <a:prstGeom prst="rect">
            <a:avLst/>
          </a:prstGeom>
        </p:spPr>
        <p:txBody>
          <a:bodyPr anchor="t" rtlCol="false" tIns="0" lIns="0" bIns="0" rIns="0">
            <a:spAutoFit/>
          </a:bodyPr>
          <a:lstStyle/>
          <a:p>
            <a:pPr algn="ctr">
              <a:lnSpc>
                <a:spcPts val="2014"/>
              </a:lnSpc>
            </a:pPr>
            <a:r>
              <a:rPr lang="en-US" sz="1439">
                <a:solidFill>
                  <a:srgbClr val="1B517B"/>
                </a:solidFill>
                <a:latin typeface="Poppins"/>
                <a:ea typeface="Poppins"/>
                <a:cs typeface="Poppins"/>
                <a:sym typeface="Poppins"/>
              </a:rPr>
              <a:t>&lt;?php</a:t>
            </a:r>
          </a:p>
          <a:p>
            <a:pPr algn="ctr">
              <a:lnSpc>
                <a:spcPts val="2014"/>
              </a:lnSpc>
            </a:pPr>
          </a:p>
          <a:p>
            <a:pPr algn="ctr">
              <a:lnSpc>
                <a:spcPts val="2014"/>
              </a:lnSpc>
            </a:pPr>
            <a:r>
              <a:rPr lang="en-US" sz="1439">
                <a:solidFill>
                  <a:srgbClr val="1B517B"/>
                </a:solidFill>
                <a:latin typeface="Poppins"/>
                <a:ea typeface="Poppins"/>
                <a:cs typeface="Poppins"/>
                <a:sym typeface="Poppins"/>
              </a:rPr>
              <a:t>$host = 'localhost';</a:t>
            </a:r>
          </a:p>
          <a:p>
            <a:pPr algn="ctr">
              <a:lnSpc>
                <a:spcPts val="2014"/>
              </a:lnSpc>
            </a:pPr>
            <a:r>
              <a:rPr lang="en-US" sz="1439">
                <a:solidFill>
                  <a:srgbClr val="1B517B"/>
                </a:solidFill>
                <a:latin typeface="Poppins"/>
                <a:ea typeface="Poppins"/>
                <a:cs typeface="Poppins"/>
                <a:sym typeface="Poppins"/>
              </a:rPr>
              <a:t>$db = 'klasa4';</a:t>
            </a:r>
          </a:p>
          <a:p>
            <a:pPr algn="ctr">
              <a:lnSpc>
                <a:spcPts val="2014"/>
              </a:lnSpc>
            </a:pPr>
            <a:r>
              <a:rPr lang="en-US" sz="1439">
                <a:solidFill>
                  <a:srgbClr val="1B517B"/>
                </a:solidFill>
                <a:latin typeface="Poppins"/>
                <a:ea typeface="Poppins"/>
                <a:cs typeface="Poppins"/>
                <a:sym typeface="Poppins"/>
              </a:rPr>
              <a:t>$user = 'root';</a:t>
            </a:r>
          </a:p>
          <a:p>
            <a:pPr algn="ctr">
              <a:lnSpc>
                <a:spcPts val="2014"/>
              </a:lnSpc>
            </a:pPr>
            <a:r>
              <a:rPr lang="en-US" sz="1439">
                <a:solidFill>
                  <a:srgbClr val="1B517B"/>
                </a:solidFill>
                <a:latin typeface="Poppins"/>
                <a:ea typeface="Poppins"/>
                <a:cs typeface="Poppins"/>
                <a:sym typeface="Poppins"/>
              </a:rPr>
              <a:t>$pass = '';</a:t>
            </a:r>
          </a:p>
          <a:p>
            <a:pPr algn="ctr">
              <a:lnSpc>
                <a:spcPts val="2014"/>
              </a:lnSpc>
            </a:pPr>
            <a:r>
              <a:rPr lang="en-US" sz="1439">
                <a:solidFill>
                  <a:srgbClr val="1B517B"/>
                </a:solidFill>
                <a:latin typeface="Poppins"/>
                <a:ea typeface="Poppins"/>
                <a:cs typeface="Poppins"/>
                <a:sym typeface="Poppins"/>
              </a:rPr>
              <a:t>  $pdo = new PDO("mysql:host=$host;dbname=$db;charset=utf8", $user, $pass);</a:t>
            </a:r>
          </a:p>
          <a:p>
            <a:pPr algn="ctr">
              <a:lnSpc>
                <a:spcPts val="2014"/>
              </a:lnSpc>
            </a:pPr>
            <a:r>
              <a:rPr lang="en-US" sz="1439">
                <a:solidFill>
                  <a:srgbClr val="1B517B"/>
                </a:solidFill>
                <a:latin typeface="Poppins"/>
                <a:ea typeface="Poppins"/>
                <a:cs typeface="Poppins"/>
                <a:sym typeface="Poppins"/>
              </a:rPr>
              <a:t>  // Sprawdzenie, czy formularz został wysłany</a:t>
            </a:r>
          </a:p>
          <a:p>
            <a:pPr algn="ctr">
              <a:lnSpc>
                <a:spcPts val="2014"/>
              </a:lnSpc>
            </a:pPr>
            <a:r>
              <a:rPr lang="en-US" sz="1439">
                <a:solidFill>
                  <a:srgbClr val="1B517B"/>
                </a:solidFill>
                <a:latin typeface="Poppins"/>
                <a:ea typeface="Poppins"/>
                <a:cs typeface="Poppins"/>
                <a:sym typeface="Poppins"/>
              </a:rPr>
              <a:t>  if (isset($_POST["dodaj"])) {</a:t>
            </a:r>
          </a:p>
          <a:p>
            <a:pPr algn="ctr">
              <a:lnSpc>
                <a:spcPts val="2014"/>
              </a:lnSpc>
            </a:pPr>
            <a:r>
              <a:rPr lang="en-US" sz="1439">
                <a:solidFill>
                  <a:srgbClr val="1B517B"/>
                </a:solidFill>
                <a:latin typeface="Poppins"/>
                <a:ea typeface="Poppins"/>
                <a:cs typeface="Poppins"/>
                <a:sym typeface="Poppins"/>
              </a:rPr>
              <a:t>    // Pobieranie danych z formularza</a:t>
            </a:r>
          </a:p>
          <a:p>
            <a:pPr algn="ctr">
              <a:lnSpc>
                <a:spcPts val="2014"/>
              </a:lnSpc>
            </a:pPr>
            <a:r>
              <a:rPr lang="en-US" sz="1439">
                <a:solidFill>
                  <a:srgbClr val="1B517B"/>
                </a:solidFill>
                <a:latin typeface="Poppins"/>
                <a:ea typeface="Poppins"/>
                <a:cs typeface="Poppins"/>
                <a:sym typeface="Poppins"/>
              </a:rPr>
              <a:t>    $imie = $_POST['imie'];</a:t>
            </a:r>
          </a:p>
          <a:p>
            <a:pPr algn="ctr">
              <a:lnSpc>
                <a:spcPts val="2014"/>
              </a:lnSpc>
            </a:pPr>
            <a:r>
              <a:rPr lang="en-US" sz="1439">
                <a:solidFill>
                  <a:srgbClr val="1B517B"/>
                </a:solidFill>
                <a:latin typeface="Poppins"/>
                <a:ea typeface="Poppins"/>
                <a:cs typeface="Poppins"/>
                <a:sym typeface="Poppins"/>
              </a:rPr>
              <a:t>    $nazwisko = $_POST['nazwisko'];</a:t>
            </a:r>
          </a:p>
          <a:p>
            <a:pPr algn="ctr">
              <a:lnSpc>
                <a:spcPts val="2014"/>
              </a:lnSpc>
            </a:pPr>
            <a:r>
              <a:rPr lang="en-US" sz="1439">
                <a:solidFill>
                  <a:srgbClr val="1B517B"/>
                </a:solidFill>
                <a:latin typeface="Poppins"/>
                <a:ea typeface="Poppins"/>
                <a:cs typeface="Poppins"/>
                <a:sym typeface="Poppins"/>
              </a:rPr>
              <a:t>    $miasto = $_POST['miasto'];</a:t>
            </a:r>
          </a:p>
          <a:p>
            <a:pPr algn="ctr">
              <a:lnSpc>
                <a:spcPts val="2014"/>
              </a:lnSpc>
            </a:pPr>
            <a:r>
              <a:rPr lang="en-US" sz="1439">
                <a:solidFill>
                  <a:srgbClr val="1B517B"/>
                </a:solidFill>
                <a:latin typeface="Poppins"/>
                <a:ea typeface="Poppins"/>
                <a:cs typeface="Poppins"/>
                <a:sym typeface="Poppins"/>
              </a:rPr>
              <a:t>    $plec = $_POST['plec'];</a:t>
            </a:r>
          </a:p>
          <a:p>
            <a:pPr algn="ctr">
              <a:lnSpc>
                <a:spcPts val="2014"/>
              </a:lnSpc>
            </a:pPr>
            <a:r>
              <a:rPr lang="en-US" sz="1439">
                <a:solidFill>
                  <a:srgbClr val="1B517B"/>
                </a:solidFill>
                <a:latin typeface="Poppins"/>
                <a:ea typeface="Poppins"/>
                <a:cs typeface="Poppins"/>
                <a:sym typeface="Poppins"/>
              </a:rPr>
              <a:t>  </a:t>
            </a:r>
          </a:p>
          <a:p>
            <a:pPr algn="ctr">
              <a:lnSpc>
                <a:spcPts val="2014"/>
              </a:lnSpc>
            </a:pPr>
            <a:r>
              <a:rPr lang="en-US" sz="1439">
                <a:solidFill>
                  <a:srgbClr val="1B517B"/>
                </a:solidFill>
                <a:latin typeface="Poppins"/>
                <a:ea typeface="Poppins"/>
                <a:cs typeface="Poppins"/>
                <a:sym typeface="Poppins"/>
              </a:rPr>
              <a:t>    $sql = "INSERT INTO osoby (nazwisko, imie, miasto, plec) VALUES ('$nazwisko', '$imie', '$miasto', '$plec')";</a:t>
            </a:r>
          </a:p>
          <a:p>
            <a:pPr algn="ctr">
              <a:lnSpc>
                <a:spcPts val="2014"/>
              </a:lnSpc>
            </a:pPr>
            <a:r>
              <a:rPr lang="en-US" sz="1439">
                <a:solidFill>
                  <a:srgbClr val="1B517B"/>
                </a:solidFill>
                <a:latin typeface="Poppins"/>
                <a:ea typeface="Poppins"/>
                <a:cs typeface="Poppins"/>
                <a:sym typeface="Poppins"/>
              </a:rPr>
              <a:t>    // Wykonanie zapytania</a:t>
            </a:r>
          </a:p>
          <a:p>
            <a:pPr algn="ctr">
              <a:lnSpc>
                <a:spcPts val="2014"/>
              </a:lnSpc>
            </a:pPr>
            <a:r>
              <a:rPr lang="en-US" sz="1439">
                <a:solidFill>
                  <a:srgbClr val="1B517B"/>
                </a:solidFill>
                <a:latin typeface="Poppins"/>
                <a:ea typeface="Poppins"/>
                <a:cs typeface="Poppins"/>
                <a:sym typeface="Poppins"/>
              </a:rPr>
              <a:t>    $pdo-&gt;exec($sql);</a:t>
            </a:r>
          </a:p>
          <a:p>
            <a:pPr algn="ctr">
              <a:lnSpc>
                <a:spcPts val="2014"/>
              </a:lnSpc>
            </a:pPr>
            <a:r>
              <a:rPr lang="en-US" sz="1439">
                <a:solidFill>
                  <a:srgbClr val="1B517B"/>
                </a:solidFill>
                <a:latin typeface="Poppins"/>
                <a:ea typeface="Poppins"/>
                <a:cs typeface="Poppins"/>
                <a:sym typeface="Poppins"/>
              </a:rPr>
              <a:t>    echo "Dodałeś: " . $nazwisko;</a:t>
            </a:r>
          </a:p>
          <a:p>
            <a:pPr algn="ctr">
              <a:lnSpc>
                <a:spcPts val="2014"/>
              </a:lnSpc>
            </a:pPr>
            <a:r>
              <a:rPr lang="en-US" sz="1439">
                <a:solidFill>
                  <a:srgbClr val="1B517B"/>
                </a:solidFill>
                <a:latin typeface="Poppins"/>
                <a:ea typeface="Poppins"/>
                <a:cs typeface="Poppins"/>
                <a:sym typeface="Poppins"/>
              </a:rPr>
              <a:t>  }</a:t>
            </a:r>
          </a:p>
          <a:p>
            <a:pPr algn="ctr">
              <a:lnSpc>
                <a:spcPts val="2014"/>
              </a:lnSpc>
            </a:pPr>
            <a:r>
              <a:rPr lang="en-US" sz="1439">
                <a:solidFill>
                  <a:srgbClr val="1B517B"/>
                </a:solidFill>
                <a:latin typeface="Poppins"/>
                <a:ea typeface="Poppins"/>
                <a:cs typeface="Poppins"/>
                <a:sym typeface="Poppins"/>
              </a:rPr>
              <a:t>// Zamknięcie połączenia (PDO automatycznie zamyka połączenie po zakończeniu skryptu)</a:t>
            </a:r>
          </a:p>
          <a:p>
            <a:pPr algn="ctr">
              <a:lnSpc>
                <a:spcPts val="2014"/>
              </a:lnSpc>
            </a:pPr>
            <a:r>
              <a:rPr lang="en-US" sz="1439">
                <a:solidFill>
                  <a:srgbClr val="1B517B"/>
                </a:solidFill>
                <a:latin typeface="Poppins"/>
                <a:ea typeface="Poppins"/>
                <a:cs typeface="Poppins"/>
                <a:sym typeface="Poppins"/>
              </a:rPr>
              <a:t>?&gt;</a:t>
            </a:r>
          </a:p>
          <a:p>
            <a:pPr algn="ctr">
              <a:lnSpc>
                <a:spcPts val="2014"/>
              </a:lnSpc>
              <a:spcBef>
                <a:spcPct val="0"/>
              </a:spcBef>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780901">
            <a:off x="11896173" y="-7932186"/>
            <a:ext cx="4063084" cy="13296336"/>
            <a:chOff x="0" y="0"/>
            <a:chExt cx="1070113" cy="3501916"/>
          </a:xfrm>
        </p:grpSpPr>
        <p:sp>
          <p:nvSpPr>
            <p:cNvPr name="Freeform 3" id="3"/>
            <p:cNvSpPr/>
            <p:nvPr/>
          </p:nvSpPr>
          <p:spPr>
            <a:xfrm flipH="false" flipV="false" rot="0">
              <a:off x="0" y="0"/>
              <a:ext cx="1070113" cy="3501916"/>
            </a:xfrm>
            <a:custGeom>
              <a:avLst/>
              <a:gdLst/>
              <a:ahLst/>
              <a:cxnLst/>
              <a:rect r="r" b="b" t="t" l="l"/>
              <a:pathLst>
                <a:path h="3501916" w="1070113">
                  <a:moveTo>
                    <a:pt x="0" y="0"/>
                  </a:moveTo>
                  <a:lnTo>
                    <a:pt x="1070113" y="0"/>
                  </a:lnTo>
                  <a:lnTo>
                    <a:pt x="1070113" y="3501916"/>
                  </a:lnTo>
                  <a:lnTo>
                    <a:pt x="0" y="3501916"/>
                  </a:lnTo>
                  <a:close/>
                </a:path>
              </a:pathLst>
            </a:custGeom>
            <a:solidFill>
              <a:srgbClr val="487BA2"/>
            </a:solidFill>
          </p:spPr>
        </p:sp>
        <p:sp>
          <p:nvSpPr>
            <p:cNvPr name="TextBox 4" id="4"/>
            <p:cNvSpPr txBox="true"/>
            <p:nvPr/>
          </p:nvSpPr>
          <p:spPr>
            <a:xfrm>
              <a:off x="0" y="-57150"/>
              <a:ext cx="1070113" cy="3559066"/>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3709994">
            <a:off x="15699365" y="-6388212"/>
            <a:ext cx="2573469" cy="12701748"/>
            <a:chOff x="0" y="0"/>
            <a:chExt cx="677786" cy="3345316"/>
          </a:xfrm>
        </p:grpSpPr>
        <p:sp>
          <p:nvSpPr>
            <p:cNvPr name="Freeform 6" id="6"/>
            <p:cNvSpPr/>
            <p:nvPr/>
          </p:nvSpPr>
          <p:spPr>
            <a:xfrm flipH="false" flipV="false" rot="0">
              <a:off x="0" y="0"/>
              <a:ext cx="677786" cy="3345316"/>
            </a:xfrm>
            <a:custGeom>
              <a:avLst/>
              <a:gdLst/>
              <a:ahLst/>
              <a:cxnLst/>
              <a:rect r="r" b="b" t="t" l="l"/>
              <a:pathLst>
                <a:path h="3345316" w="677786">
                  <a:moveTo>
                    <a:pt x="0" y="0"/>
                  </a:moveTo>
                  <a:lnTo>
                    <a:pt x="677786" y="0"/>
                  </a:lnTo>
                  <a:lnTo>
                    <a:pt x="677786" y="3345316"/>
                  </a:lnTo>
                  <a:lnTo>
                    <a:pt x="0" y="3345316"/>
                  </a:lnTo>
                  <a:close/>
                </a:path>
              </a:pathLst>
            </a:custGeom>
            <a:solidFill>
              <a:srgbClr val="1B517B"/>
            </a:solidFill>
          </p:spPr>
        </p:sp>
        <p:sp>
          <p:nvSpPr>
            <p:cNvPr name="TextBox 7" id="7"/>
            <p:cNvSpPr txBox="true"/>
            <p:nvPr/>
          </p:nvSpPr>
          <p:spPr>
            <a:xfrm>
              <a:off x="0" y="-57150"/>
              <a:ext cx="677786" cy="3402466"/>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6054816" y="114300"/>
            <a:ext cx="12090688" cy="10026424"/>
          </a:xfrm>
          <a:custGeom>
            <a:avLst/>
            <a:gdLst/>
            <a:ahLst/>
            <a:cxnLst/>
            <a:rect r="r" b="b" t="t" l="l"/>
            <a:pathLst>
              <a:path h="10026424" w="12090688">
                <a:moveTo>
                  <a:pt x="0" y="0"/>
                </a:moveTo>
                <a:lnTo>
                  <a:pt x="12090689" y="0"/>
                </a:lnTo>
                <a:lnTo>
                  <a:pt x="12090689" y="10026424"/>
                </a:lnTo>
                <a:lnTo>
                  <a:pt x="0" y="10026424"/>
                </a:lnTo>
                <a:lnTo>
                  <a:pt x="0" y="0"/>
                </a:lnTo>
                <a:close/>
              </a:path>
            </a:pathLst>
          </a:custGeom>
          <a:blipFill>
            <a:blip r:embed="rId2"/>
            <a:stretch>
              <a:fillRect l="0" t="0" r="0" b="0"/>
            </a:stretch>
          </a:blipFill>
        </p:spPr>
      </p:sp>
      <p:sp>
        <p:nvSpPr>
          <p:cNvPr name="Freeform 9" id="9"/>
          <p:cNvSpPr/>
          <p:nvPr/>
        </p:nvSpPr>
        <p:spPr>
          <a:xfrm flipH="false" flipV="false" rot="0">
            <a:off x="163491" y="1470175"/>
            <a:ext cx="5734226" cy="1017539"/>
          </a:xfrm>
          <a:custGeom>
            <a:avLst/>
            <a:gdLst/>
            <a:ahLst/>
            <a:cxnLst/>
            <a:rect r="r" b="b" t="t" l="l"/>
            <a:pathLst>
              <a:path h="1017539" w="5734226">
                <a:moveTo>
                  <a:pt x="0" y="0"/>
                </a:moveTo>
                <a:lnTo>
                  <a:pt x="5734226" y="0"/>
                </a:lnTo>
                <a:lnTo>
                  <a:pt x="5734226" y="1017540"/>
                </a:lnTo>
                <a:lnTo>
                  <a:pt x="0" y="1017540"/>
                </a:lnTo>
                <a:lnTo>
                  <a:pt x="0" y="0"/>
                </a:lnTo>
                <a:close/>
              </a:path>
            </a:pathLst>
          </a:custGeom>
          <a:blipFill>
            <a:blip r:embed="rId3"/>
            <a:stretch>
              <a:fillRect l="0" t="0" r="0" b="-7776"/>
            </a:stretch>
          </a:blipFill>
        </p:spPr>
      </p:sp>
      <p:sp>
        <p:nvSpPr>
          <p:cNvPr name="TextBox 10" id="10"/>
          <p:cNvSpPr txBox="true"/>
          <p:nvPr/>
        </p:nvSpPr>
        <p:spPr>
          <a:xfrm rot="0">
            <a:off x="163491" y="114300"/>
            <a:ext cx="5734226" cy="1181100"/>
          </a:xfrm>
          <a:prstGeom prst="rect">
            <a:avLst/>
          </a:prstGeom>
        </p:spPr>
        <p:txBody>
          <a:bodyPr anchor="t" rtlCol="false" tIns="0" lIns="0" bIns="0" rIns="0">
            <a:spAutoFit/>
          </a:bodyPr>
          <a:lstStyle/>
          <a:p>
            <a:pPr algn="l">
              <a:lnSpc>
                <a:spcPts val="4680"/>
              </a:lnSpc>
            </a:pPr>
            <a:r>
              <a:rPr lang="en-US" sz="3900" b="true">
                <a:solidFill>
                  <a:srgbClr val="1B517B"/>
                </a:solidFill>
                <a:latin typeface="Barlow SemiCondensed Heavy"/>
                <a:ea typeface="Barlow SemiCondensed Heavy"/>
                <a:cs typeface="Barlow SemiCondensed Heavy"/>
                <a:sym typeface="Barlow SemiCondensed Heavy"/>
              </a:rPr>
              <a:t> PRZYKŁAD- METODA PDO - WYŚWIETLENIE DANYCH</a:t>
            </a:r>
          </a:p>
        </p:txBody>
      </p:sp>
      <p:sp>
        <p:nvSpPr>
          <p:cNvPr name="TextBox 11" id="11"/>
          <p:cNvSpPr txBox="true"/>
          <p:nvPr/>
        </p:nvSpPr>
        <p:spPr>
          <a:xfrm rot="0">
            <a:off x="163491" y="2736411"/>
            <a:ext cx="4841106" cy="7404313"/>
          </a:xfrm>
          <a:prstGeom prst="rect">
            <a:avLst/>
          </a:prstGeom>
        </p:spPr>
        <p:txBody>
          <a:bodyPr anchor="t" rtlCol="false" tIns="0" lIns="0" bIns="0" rIns="0">
            <a:spAutoFit/>
          </a:bodyPr>
          <a:lstStyle/>
          <a:p>
            <a:pPr algn="l">
              <a:lnSpc>
                <a:spcPts val="906"/>
              </a:lnSpc>
            </a:pPr>
            <a:r>
              <a:rPr lang="en-US" sz="647">
                <a:solidFill>
                  <a:srgbClr val="1B517B"/>
                </a:solidFill>
                <a:latin typeface="Poppins"/>
                <a:ea typeface="Poppins"/>
                <a:cs typeface="Poppins"/>
                <a:sym typeface="Poppins"/>
              </a:rPr>
              <a:t>&lt;!DOCTYPE html&gt;</a:t>
            </a:r>
          </a:p>
          <a:p>
            <a:pPr algn="l">
              <a:lnSpc>
                <a:spcPts val="906"/>
              </a:lnSpc>
            </a:pPr>
            <a:r>
              <a:rPr lang="en-US" sz="647">
                <a:solidFill>
                  <a:srgbClr val="1B517B"/>
                </a:solidFill>
                <a:latin typeface="Poppins"/>
                <a:ea typeface="Poppins"/>
                <a:cs typeface="Poppins"/>
                <a:sym typeface="Poppins"/>
              </a:rPr>
              <a:t>&lt;html lang="pl"&gt;</a:t>
            </a:r>
          </a:p>
          <a:p>
            <a:pPr algn="l">
              <a:lnSpc>
                <a:spcPts val="906"/>
              </a:lnSpc>
            </a:pPr>
            <a:r>
              <a:rPr lang="en-US" sz="647">
                <a:solidFill>
                  <a:srgbClr val="1B517B"/>
                </a:solidFill>
                <a:latin typeface="Poppins"/>
                <a:ea typeface="Poppins"/>
                <a:cs typeface="Poppins"/>
                <a:sym typeface="Poppins"/>
              </a:rPr>
              <a:t>&lt;head&gt;</a:t>
            </a:r>
          </a:p>
          <a:p>
            <a:pPr algn="l">
              <a:lnSpc>
                <a:spcPts val="906"/>
              </a:lnSpc>
            </a:pPr>
            <a:r>
              <a:rPr lang="en-US" sz="647">
                <a:solidFill>
                  <a:srgbClr val="1B517B"/>
                </a:solidFill>
                <a:latin typeface="Poppins"/>
                <a:ea typeface="Poppins"/>
                <a:cs typeface="Poppins"/>
                <a:sym typeface="Poppins"/>
              </a:rPr>
              <a:t>  &lt;meta charset="UTF-8"&gt;</a:t>
            </a:r>
          </a:p>
          <a:p>
            <a:pPr algn="l">
              <a:lnSpc>
                <a:spcPts val="906"/>
              </a:lnSpc>
            </a:pPr>
            <a:r>
              <a:rPr lang="en-US" sz="647">
                <a:solidFill>
                  <a:srgbClr val="1B517B"/>
                </a:solidFill>
                <a:latin typeface="Poppins"/>
                <a:ea typeface="Poppins"/>
                <a:cs typeface="Poppins"/>
                <a:sym typeface="Poppins"/>
              </a:rPr>
              <a:t>  &lt;title&gt;Wyświetlanie danych&lt;/title&gt;</a:t>
            </a:r>
          </a:p>
          <a:p>
            <a:pPr algn="l">
              <a:lnSpc>
                <a:spcPts val="906"/>
              </a:lnSpc>
            </a:pPr>
            <a:r>
              <a:rPr lang="en-US" sz="647">
                <a:solidFill>
                  <a:srgbClr val="1B517B"/>
                </a:solidFill>
                <a:latin typeface="Poppins"/>
                <a:ea typeface="Poppins"/>
                <a:cs typeface="Poppins"/>
                <a:sym typeface="Poppins"/>
              </a:rPr>
              <a:t>  &lt;style&gt;</a:t>
            </a:r>
          </a:p>
          <a:p>
            <a:pPr algn="l">
              <a:lnSpc>
                <a:spcPts val="906"/>
              </a:lnSpc>
            </a:pPr>
            <a:r>
              <a:rPr lang="en-US" sz="647">
                <a:solidFill>
                  <a:srgbClr val="1B517B"/>
                </a:solidFill>
                <a:latin typeface="Poppins"/>
                <a:ea typeface="Poppins"/>
                <a:cs typeface="Poppins"/>
                <a:sym typeface="Poppins"/>
              </a:rPr>
              <a:t>    table {</a:t>
            </a:r>
          </a:p>
          <a:p>
            <a:pPr algn="l">
              <a:lnSpc>
                <a:spcPts val="906"/>
              </a:lnSpc>
            </a:pPr>
            <a:r>
              <a:rPr lang="en-US" sz="647">
                <a:solidFill>
                  <a:srgbClr val="1B517B"/>
                </a:solidFill>
                <a:latin typeface="Poppins"/>
                <a:ea typeface="Poppins"/>
                <a:cs typeface="Poppins"/>
                <a:sym typeface="Poppins"/>
              </a:rPr>
              <a:t>      width: 50%;</a:t>
            </a:r>
          </a:p>
          <a:p>
            <a:pPr algn="l">
              <a:lnSpc>
                <a:spcPts val="906"/>
              </a:lnSpc>
            </a:pPr>
            <a:r>
              <a:rPr lang="en-US" sz="647">
                <a:solidFill>
                  <a:srgbClr val="1B517B"/>
                </a:solidFill>
                <a:latin typeface="Poppins"/>
                <a:ea typeface="Poppins"/>
                <a:cs typeface="Poppins"/>
                <a:sym typeface="Poppins"/>
              </a:rPr>
              <a:t>      border-collapse: collapse;</a:t>
            </a:r>
          </a:p>
          <a:p>
            <a:pPr algn="l">
              <a:lnSpc>
                <a:spcPts val="906"/>
              </a:lnSpc>
            </a:pPr>
            <a:r>
              <a:rPr lang="en-US" sz="647">
                <a:solidFill>
                  <a:srgbClr val="1B517B"/>
                </a:solidFill>
                <a:latin typeface="Poppins"/>
                <a:ea typeface="Poppins"/>
                <a:cs typeface="Poppins"/>
                <a:sym typeface="Poppins"/>
              </a:rPr>
              <a:t>    }</a:t>
            </a:r>
          </a:p>
          <a:p>
            <a:pPr algn="l">
              <a:lnSpc>
                <a:spcPts val="906"/>
              </a:lnSpc>
            </a:pPr>
            <a:r>
              <a:rPr lang="en-US" sz="647">
                <a:solidFill>
                  <a:srgbClr val="1B517B"/>
                </a:solidFill>
                <a:latin typeface="Poppins"/>
                <a:ea typeface="Poppins"/>
                <a:cs typeface="Poppins"/>
                <a:sym typeface="Poppins"/>
              </a:rPr>
              <a:t>    table, th, td {</a:t>
            </a:r>
          </a:p>
          <a:p>
            <a:pPr algn="l">
              <a:lnSpc>
                <a:spcPts val="906"/>
              </a:lnSpc>
            </a:pPr>
            <a:r>
              <a:rPr lang="en-US" sz="647">
                <a:solidFill>
                  <a:srgbClr val="1B517B"/>
                </a:solidFill>
                <a:latin typeface="Poppins"/>
                <a:ea typeface="Poppins"/>
                <a:cs typeface="Poppins"/>
                <a:sym typeface="Poppins"/>
              </a:rPr>
              <a:t>      border: 1px solid black;</a:t>
            </a:r>
          </a:p>
          <a:p>
            <a:pPr algn="l">
              <a:lnSpc>
                <a:spcPts val="906"/>
              </a:lnSpc>
            </a:pPr>
            <a:r>
              <a:rPr lang="en-US" sz="647">
                <a:solidFill>
                  <a:srgbClr val="1B517B"/>
                </a:solidFill>
                <a:latin typeface="Poppins"/>
                <a:ea typeface="Poppins"/>
                <a:cs typeface="Poppins"/>
                <a:sym typeface="Poppins"/>
              </a:rPr>
              <a:t>    }</a:t>
            </a:r>
          </a:p>
          <a:p>
            <a:pPr algn="l">
              <a:lnSpc>
                <a:spcPts val="906"/>
              </a:lnSpc>
            </a:pPr>
            <a:r>
              <a:rPr lang="en-US" sz="647">
                <a:solidFill>
                  <a:srgbClr val="1B517B"/>
                </a:solidFill>
                <a:latin typeface="Poppins"/>
                <a:ea typeface="Poppins"/>
                <a:cs typeface="Poppins"/>
                <a:sym typeface="Poppins"/>
              </a:rPr>
              <a:t>    th, td {</a:t>
            </a:r>
          </a:p>
          <a:p>
            <a:pPr algn="l">
              <a:lnSpc>
                <a:spcPts val="906"/>
              </a:lnSpc>
            </a:pPr>
            <a:r>
              <a:rPr lang="en-US" sz="647">
                <a:solidFill>
                  <a:srgbClr val="1B517B"/>
                </a:solidFill>
                <a:latin typeface="Poppins"/>
                <a:ea typeface="Poppins"/>
                <a:cs typeface="Poppins"/>
                <a:sym typeface="Poppins"/>
              </a:rPr>
              <a:t>      padding: 8px;</a:t>
            </a:r>
          </a:p>
          <a:p>
            <a:pPr algn="l">
              <a:lnSpc>
                <a:spcPts val="906"/>
              </a:lnSpc>
            </a:pPr>
            <a:r>
              <a:rPr lang="en-US" sz="647">
                <a:solidFill>
                  <a:srgbClr val="1B517B"/>
                </a:solidFill>
                <a:latin typeface="Poppins"/>
                <a:ea typeface="Poppins"/>
                <a:cs typeface="Poppins"/>
                <a:sym typeface="Poppins"/>
              </a:rPr>
              <a:t>      text-align: left;</a:t>
            </a:r>
          </a:p>
          <a:p>
            <a:pPr algn="l">
              <a:lnSpc>
                <a:spcPts val="906"/>
              </a:lnSpc>
            </a:pPr>
            <a:r>
              <a:rPr lang="en-US" sz="647">
                <a:solidFill>
                  <a:srgbClr val="1B517B"/>
                </a:solidFill>
                <a:latin typeface="Poppins"/>
                <a:ea typeface="Poppins"/>
                <a:cs typeface="Poppins"/>
                <a:sym typeface="Poppins"/>
              </a:rPr>
              <a:t>    }</a:t>
            </a:r>
          </a:p>
          <a:p>
            <a:pPr algn="l">
              <a:lnSpc>
                <a:spcPts val="906"/>
              </a:lnSpc>
            </a:pPr>
            <a:r>
              <a:rPr lang="en-US" sz="647">
                <a:solidFill>
                  <a:srgbClr val="1B517B"/>
                </a:solidFill>
                <a:latin typeface="Poppins"/>
                <a:ea typeface="Poppins"/>
                <a:cs typeface="Poppins"/>
                <a:sym typeface="Poppins"/>
              </a:rPr>
              <a:t>    th {</a:t>
            </a:r>
          </a:p>
          <a:p>
            <a:pPr algn="l">
              <a:lnSpc>
                <a:spcPts val="906"/>
              </a:lnSpc>
            </a:pPr>
            <a:r>
              <a:rPr lang="en-US" sz="647">
                <a:solidFill>
                  <a:srgbClr val="1B517B"/>
                </a:solidFill>
                <a:latin typeface="Poppins"/>
                <a:ea typeface="Poppins"/>
                <a:cs typeface="Poppins"/>
                <a:sym typeface="Poppins"/>
              </a:rPr>
              <a:t>      background-color: #f2f2f2;</a:t>
            </a:r>
          </a:p>
          <a:p>
            <a:pPr algn="l">
              <a:lnSpc>
                <a:spcPts val="906"/>
              </a:lnSpc>
            </a:pPr>
            <a:r>
              <a:rPr lang="en-US" sz="647">
                <a:solidFill>
                  <a:srgbClr val="1B517B"/>
                </a:solidFill>
                <a:latin typeface="Poppins"/>
                <a:ea typeface="Poppins"/>
                <a:cs typeface="Poppins"/>
                <a:sym typeface="Poppins"/>
              </a:rPr>
              <a:t>    }</a:t>
            </a:r>
          </a:p>
          <a:p>
            <a:pPr algn="l">
              <a:lnSpc>
                <a:spcPts val="906"/>
              </a:lnSpc>
            </a:pPr>
            <a:r>
              <a:rPr lang="en-US" sz="647">
                <a:solidFill>
                  <a:srgbClr val="1B517B"/>
                </a:solidFill>
                <a:latin typeface="Poppins"/>
                <a:ea typeface="Poppins"/>
                <a:cs typeface="Poppins"/>
                <a:sym typeface="Poppins"/>
              </a:rPr>
              <a:t>  &lt;/style&gt;</a:t>
            </a:r>
          </a:p>
          <a:p>
            <a:pPr algn="l">
              <a:lnSpc>
                <a:spcPts val="906"/>
              </a:lnSpc>
            </a:pPr>
            <a:r>
              <a:rPr lang="en-US" sz="647">
                <a:solidFill>
                  <a:srgbClr val="1B517B"/>
                </a:solidFill>
                <a:latin typeface="Poppins"/>
                <a:ea typeface="Poppins"/>
                <a:cs typeface="Poppins"/>
                <a:sym typeface="Poppins"/>
              </a:rPr>
              <a:t>&lt;/head&gt;</a:t>
            </a:r>
          </a:p>
          <a:p>
            <a:pPr algn="l">
              <a:lnSpc>
                <a:spcPts val="906"/>
              </a:lnSpc>
            </a:pPr>
            <a:r>
              <a:rPr lang="en-US" sz="647">
                <a:solidFill>
                  <a:srgbClr val="1B517B"/>
                </a:solidFill>
                <a:latin typeface="Poppins"/>
                <a:ea typeface="Poppins"/>
                <a:cs typeface="Poppins"/>
                <a:sym typeface="Poppins"/>
              </a:rPr>
              <a:t>&lt;body&gt;</a:t>
            </a:r>
          </a:p>
          <a:p>
            <a:pPr algn="l">
              <a:lnSpc>
                <a:spcPts val="1028"/>
              </a:lnSpc>
            </a:pPr>
            <a:r>
              <a:rPr lang="en-US" sz="734">
                <a:solidFill>
                  <a:srgbClr val="1B517B"/>
                </a:solidFill>
                <a:latin typeface="Poppins"/>
                <a:ea typeface="Poppins"/>
                <a:cs typeface="Poppins"/>
                <a:sym typeface="Poppins"/>
              </a:rPr>
              <a:t>  &lt;h2&gt;Lista osób&lt;/h2&gt;</a:t>
            </a:r>
          </a:p>
          <a:p>
            <a:pPr algn="l">
              <a:lnSpc>
                <a:spcPts val="906"/>
              </a:lnSpc>
            </a:pPr>
            <a:r>
              <a:rPr lang="en-US" sz="647">
                <a:solidFill>
                  <a:srgbClr val="1B517B"/>
                </a:solidFill>
                <a:latin typeface="Poppins"/>
                <a:ea typeface="Poppins"/>
                <a:cs typeface="Poppins"/>
                <a:sym typeface="Poppins"/>
              </a:rPr>
              <a:t>  &lt;table&gt;</a:t>
            </a:r>
          </a:p>
          <a:p>
            <a:pPr algn="l">
              <a:lnSpc>
                <a:spcPts val="906"/>
              </a:lnSpc>
            </a:pPr>
            <a:r>
              <a:rPr lang="en-US" sz="647">
                <a:solidFill>
                  <a:srgbClr val="1B517B"/>
                </a:solidFill>
                <a:latin typeface="Poppins"/>
                <a:ea typeface="Poppins"/>
                <a:cs typeface="Poppins"/>
                <a:sym typeface="Poppins"/>
              </a:rPr>
              <a:t>    &lt;tr&gt;</a:t>
            </a:r>
          </a:p>
          <a:p>
            <a:pPr algn="l">
              <a:lnSpc>
                <a:spcPts val="906"/>
              </a:lnSpc>
            </a:pPr>
            <a:r>
              <a:rPr lang="en-US" sz="647">
                <a:solidFill>
                  <a:srgbClr val="1B517B"/>
                </a:solidFill>
                <a:latin typeface="Poppins"/>
                <a:ea typeface="Poppins"/>
                <a:cs typeface="Poppins"/>
                <a:sym typeface="Poppins"/>
              </a:rPr>
              <a:t>      &lt;th&gt;ID&lt;/th&gt;</a:t>
            </a:r>
          </a:p>
          <a:p>
            <a:pPr algn="l">
              <a:lnSpc>
                <a:spcPts val="906"/>
              </a:lnSpc>
            </a:pPr>
            <a:r>
              <a:rPr lang="en-US" sz="647">
                <a:solidFill>
                  <a:srgbClr val="1B517B"/>
                </a:solidFill>
                <a:latin typeface="Poppins"/>
                <a:ea typeface="Poppins"/>
                <a:cs typeface="Poppins"/>
                <a:sym typeface="Poppins"/>
              </a:rPr>
              <a:t>      &lt;th&gt;Imię&lt;/th&gt;</a:t>
            </a:r>
          </a:p>
          <a:p>
            <a:pPr algn="l">
              <a:lnSpc>
                <a:spcPts val="906"/>
              </a:lnSpc>
            </a:pPr>
            <a:r>
              <a:rPr lang="en-US" sz="647">
                <a:solidFill>
                  <a:srgbClr val="1B517B"/>
                </a:solidFill>
                <a:latin typeface="Poppins"/>
                <a:ea typeface="Poppins"/>
                <a:cs typeface="Poppins"/>
                <a:sym typeface="Poppins"/>
              </a:rPr>
              <a:t>      &lt;th&gt;Nazwisko&lt;/th&gt;</a:t>
            </a:r>
          </a:p>
          <a:p>
            <a:pPr algn="l">
              <a:lnSpc>
                <a:spcPts val="906"/>
              </a:lnSpc>
            </a:pPr>
            <a:r>
              <a:rPr lang="en-US" sz="647">
                <a:solidFill>
                  <a:srgbClr val="1B517B"/>
                </a:solidFill>
                <a:latin typeface="Poppins"/>
                <a:ea typeface="Poppins"/>
                <a:cs typeface="Poppins"/>
                <a:sym typeface="Poppins"/>
              </a:rPr>
              <a:t>      &lt;th&gt;Miasto&lt;/th&gt;</a:t>
            </a:r>
          </a:p>
          <a:p>
            <a:pPr algn="l">
              <a:lnSpc>
                <a:spcPts val="906"/>
              </a:lnSpc>
            </a:pPr>
            <a:r>
              <a:rPr lang="en-US" sz="647">
                <a:solidFill>
                  <a:srgbClr val="1B517B"/>
                </a:solidFill>
                <a:latin typeface="Poppins"/>
                <a:ea typeface="Poppins"/>
                <a:cs typeface="Poppins"/>
                <a:sym typeface="Poppins"/>
              </a:rPr>
              <a:t>      &lt;th&gt;Płeć&lt;/th&gt;</a:t>
            </a:r>
          </a:p>
          <a:p>
            <a:pPr algn="l">
              <a:lnSpc>
                <a:spcPts val="906"/>
              </a:lnSpc>
            </a:pPr>
            <a:r>
              <a:rPr lang="en-US" sz="647">
                <a:solidFill>
                  <a:srgbClr val="1B517B"/>
                </a:solidFill>
                <a:latin typeface="Poppins"/>
                <a:ea typeface="Poppins"/>
                <a:cs typeface="Poppins"/>
                <a:sym typeface="Poppins"/>
              </a:rPr>
              <a:t>    &lt;/tr&gt;</a:t>
            </a:r>
          </a:p>
          <a:p>
            <a:pPr algn="l">
              <a:lnSpc>
                <a:spcPts val="906"/>
              </a:lnSpc>
            </a:pPr>
          </a:p>
          <a:p>
            <a:pPr algn="l">
              <a:lnSpc>
                <a:spcPts val="906"/>
              </a:lnSpc>
            </a:pPr>
            <a:r>
              <a:rPr lang="en-US" sz="647">
                <a:solidFill>
                  <a:srgbClr val="1B517B"/>
                </a:solidFill>
                <a:latin typeface="Poppins"/>
                <a:ea typeface="Poppins"/>
                <a:cs typeface="Poppins"/>
                <a:sym typeface="Poppins"/>
              </a:rPr>
              <a:t>    &lt;?php</a:t>
            </a:r>
          </a:p>
          <a:p>
            <a:pPr algn="l">
              <a:lnSpc>
                <a:spcPts val="906"/>
              </a:lnSpc>
            </a:pPr>
            <a:r>
              <a:rPr lang="en-US" sz="647">
                <a:solidFill>
                  <a:srgbClr val="1B517B"/>
                </a:solidFill>
                <a:latin typeface="Poppins"/>
                <a:ea typeface="Poppins"/>
                <a:cs typeface="Poppins"/>
                <a:sym typeface="Poppins"/>
              </a:rPr>
              <a:t>    // Ustawienia połączenia z bazą danych</a:t>
            </a:r>
          </a:p>
          <a:p>
            <a:pPr algn="l">
              <a:lnSpc>
                <a:spcPts val="906"/>
              </a:lnSpc>
            </a:pPr>
            <a:r>
              <a:rPr lang="en-US" sz="647">
                <a:solidFill>
                  <a:srgbClr val="1B517B"/>
                </a:solidFill>
                <a:latin typeface="Poppins"/>
                <a:ea typeface="Poppins"/>
                <a:cs typeface="Poppins"/>
                <a:sym typeface="Poppins"/>
              </a:rPr>
              <a:t>    $host = 'localhost';</a:t>
            </a:r>
          </a:p>
          <a:p>
            <a:pPr algn="l">
              <a:lnSpc>
                <a:spcPts val="906"/>
              </a:lnSpc>
            </a:pPr>
            <a:r>
              <a:rPr lang="en-US" sz="647">
                <a:solidFill>
                  <a:srgbClr val="1B517B"/>
                </a:solidFill>
                <a:latin typeface="Poppins"/>
                <a:ea typeface="Poppins"/>
                <a:cs typeface="Poppins"/>
                <a:sym typeface="Poppins"/>
              </a:rPr>
              <a:t>    $db = 'klasa4';</a:t>
            </a:r>
          </a:p>
          <a:p>
            <a:pPr algn="l">
              <a:lnSpc>
                <a:spcPts val="906"/>
              </a:lnSpc>
            </a:pPr>
            <a:r>
              <a:rPr lang="en-US" sz="647">
                <a:solidFill>
                  <a:srgbClr val="1B517B"/>
                </a:solidFill>
                <a:latin typeface="Poppins"/>
                <a:ea typeface="Poppins"/>
                <a:cs typeface="Poppins"/>
                <a:sym typeface="Poppins"/>
              </a:rPr>
              <a:t>    $user = 'root';</a:t>
            </a:r>
          </a:p>
          <a:p>
            <a:pPr algn="l">
              <a:lnSpc>
                <a:spcPts val="906"/>
              </a:lnSpc>
            </a:pPr>
            <a:r>
              <a:rPr lang="en-US" sz="647">
                <a:solidFill>
                  <a:srgbClr val="1B517B"/>
                </a:solidFill>
                <a:latin typeface="Poppins"/>
                <a:ea typeface="Poppins"/>
                <a:cs typeface="Poppins"/>
                <a:sym typeface="Poppins"/>
              </a:rPr>
              <a:t>    $pass = '';</a:t>
            </a:r>
          </a:p>
          <a:p>
            <a:pPr algn="l">
              <a:lnSpc>
                <a:spcPts val="906"/>
              </a:lnSpc>
            </a:pPr>
          </a:p>
          <a:p>
            <a:pPr algn="l">
              <a:lnSpc>
                <a:spcPts val="906"/>
              </a:lnSpc>
            </a:pPr>
            <a:r>
              <a:rPr lang="en-US" sz="647">
                <a:solidFill>
                  <a:srgbClr val="1B517B"/>
                </a:solidFill>
                <a:latin typeface="Poppins"/>
                <a:ea typeface="Poppins"/>
                <a:cs typeface="Poppins"/>
                <a:sym typeface="Poppins"/>
              </a:rPr>
              <a:t>      $pdo = new PDO("mysql:host=$host;dbname=$db;charset=utf8", $user, $pass);</a:t>
            </a:r>
          </a:p>
          <a:p>
            <a:pPr algn="l">
              <a:lnSpc>
                <a:spcPts val="906"/>
              </a:lnSpc>
            </a:pPr>
          </a:p>
          <a:p>
            <a:pPr algn="l">
              <a:lnSpc>
                <a:spcPts val="906"/>
              </a:lnSpc>
            </a:pPr>
            <a:r>
              <a:rPr lang="en-US" sz="647">
                <a:solidFill>
                  <a:srgbClr val="1B517B"/>
                </a:solidFill>
                <a:latin typeface="Poppins"/>
                <a:ea typeface="Poppins"/>
                <a:cs typeface="Poppins"/>
                <a:sym typeface="Poppins"/>
              </a:rPr>
              <a:t>      $sql = "SELECT id_osoba, imie, nazwisko, miasto, plec FROM osoby";</a:t>
            </a:r>
          </a:p>
          <a:p>
            <a:pPr algn="l">
              <a:lnSpc>
                <a:spcPts val="906"/>
              </a:lnSpc>
            </a:pPr>
            <a:r>
              <a:rPr lang="en-US" sz="647">
                <a:solidFill>
                  <a:srgbClr val="1B517B"/>
                </a:solidFill>
                <a:latin typeface="Poppins"/>
                <a:ea typeface="Poppins"/>
                <a:cs typeface="Poppins"/>
                <a:sym typeface="Poppins"/>
              </a:rPr>
              <a:t>      $stmt = $pdo-&gt;query($sql);</a:t>
            </a:r>
          </a:p>
          <a:p>
            <a:pPr algn="l">
              <a:lnSpc>
                <a:spcPts val="906"/>
              </a:lnSpc>
            </a:pPr>
          </a:p>
          <a:p>
            <a:pPr algn="l">
              <a:lnSpc>
                <a:spcPts val="906"/>
              </a:lnSpc>
            </a:pPr>
            <a:r>
              <a:rPr lang="en-US" sz="647">
                <a:solidFill>
                  <a:srgbClr val="1B517B"/>
                </a:solidFill>
                <a:latin typeface="Poppins"/>
                <a:ea typeface="Poppins"/>
                <a:cs typeface="Poppins"/>
                <a:sym typeface="Poppins"/>
              </a:rPr>
              <a:t>      // Sprawdzanie, czy są dane do wyświetlenia</a:t>
            </a:r>
          </a:p>
          <a:p>
            <a:pPr algn="l">
              <a:lnSpc>
                <a:spcPts val="906"/>
              </a:lnSpc>
            </a:pPr>
            <a:r>
              <a:rPr lang="en-US" sz="647">
                <a:solidFill>
                  <a:srgbClr val="1B517B"/>
                </a:solidFill>
                <a:latin typeface="Poppins"/>
                <a:ea typeface="Poppins"/>
                <a:cs typeface="Poppins"/>
                <a:sym typeface="Poppins"/>
              </a:rPr>
              <a:t>      if ($stmt-&gt;rowCount() &gt; 0) {</a:t>
            </a:r>
          </a:p>
          <a:p>
            <a:pPr algn="l">
              <a:lnSpc>
                <a:spcPts val="906"/>
              </a:lnSpc>
            </a:pPr>
            <a:r>
              <a:rPr lang="en-US" sz="647">
                <a:solidFill>
                  <a:srgbClr val="1B517B"/>
                </a:solidFill>
                <a:latin typeface="Poppins"/>
                <a:ea typeface="Poppins"/>
                <a:cs typeface="Poppins"/>
                <a:sym typeface="Poppins"/>
              </a:rPr>
              <a:t>        // Pętla po wszystkich rekordach</a:t>
            </a:r>
          </a:p>
          <a:p>
            <a:pPr algn="l">
              <a:lnSpc>
                <a:spcPts val="906"/>
              </a:lnSpc>
            </a:pPr>
            <a:r>
              <a:rPr lang="en-US" sz="647">
                <a:solidFill>
                  <a:srgbClr val="1B517B"/>
                </a:solidFill>
                <a:latin typeface="Poppins"/>
                <a:ea typeface="Poppins"/>
                <a:cs typeface="Poppins"/>
                <a:sym typeface="Poppins"/>
              </a:rPr>
              <a:t>        while ($row = $stmt-&gt;fetch(PDO::FETCH_ASSOC)) {</a:t>
            </a:r>
          </a:p>
          <a:p>
            <a:pPr algn="l">
              <a:lnSpc>
                <a:spcPts val="906"/>
              </a:lnSpc>
            </a:pPr>
            <a:r>
              <a:rPr lang="en-US" sz="647">
                <a:solidFill>
                  <a:srgbClr val="1B517B"/>
                </a:solidFill>
                <a:latin typeface="Poppins"/>
                <a:ea typeface="Poppins"/>
                <a:cs typeface="Poppins"/>
                <a:sym typeface="Poppins"/>
              </a:rPr>
              <a:t>          echo "&lt;tr&gt;";</a:t>
            </a:r>
          </a:p>
          <a:p>
            <a:pPr algn="l">
              <a:lnSpc>
                <a:spcPts val="906"/>
              </a:lnSpc>
            </a:pPr>
            <a:r>
              <a:rPr lang="en-US" sz="647">
                <a:solidFill>
                  <a:srgbClr val="1B517B"/>
                </a:solidFill>
                <a:latin typeface="Poppins"/>
                <a:ea typeface="Poppins"/>
                <a:cs typeface="Poppins"/>
                <a:sym typeface="Poppins"/>
              </a:rPr>
              <a:t>          echo "&lt;td&gt;" . $row['id_osoba'] . "&lt;/td&gt;";</a:t>
            </a:r>
          </a:p>
          <a:p>
            <a:pPr algn="l">
              <a:lnSpc>
                <a:spcPts val="906"/>
              </a:lnSpc>
            </a:pPr>
            <a:r>
              <a:rPr lang="en-US" sz="647">
                <a:solidFill>
                  <a:srgbClr val="1B517B"/>
                </a:solidFill>
                <a:latin typeface="Poppins"/>
                <a:ea typeface="Poppins"/>
                <a:cs typeface="Poppins"/>
                <a:sym typeface="Poppins"/>
              </a:rPr>
              <a:t>          echo "&lt;td&gt;" . $row['imie'] . "&lt;/td&gt;";</a:t>
            </a:r>
          </a:p>
          <a:p>
            <a:pPr algn="l">
              <a:lnSpc>
                <a:spcPts val="906"/>
              </a:lnSpc>
            </a:pPr>
            <a:r>
              <a:rPr lang="en-US" sz="647">
                <a:solidFill>
                  <a:srgbClr val="1B517B"/>
                </a:solidFill>
                <a:latin typeface="Poppins"/>
                <a:ea typeface="Poppins"/>
                <a:cs typeface="Poppins"/>
                <a:sym typeface="Poppins"/>
              </a:rPr>
              <a:t>          echo "&lt;td&gt;" . $row['nazwisko'] . "&lt;/td&gt;";</a:t>
            </a:r>
          </a:p>
          <a:p>
            <a:pPr algn="l">
              <a:lnSpc>
                <a:spcPts val="906"/>
              </a:lnSpc>
            </a:pPr>
            <a:r>
              <a:rPr lang="en-US" sz="647">
                <a:solidFill>
                  <a:srgbClr val="1B517B"/>
                </a:solidFill>
                <a:latin typeface="Poppins"/>
                <a:ea typeface="Poppins"/>
                <a:cs typeface="Poppins"/>
                <a:sym typeface="Poppins"/>
              </a:rPr>
              <a:t>          echo "&lt;td&gt;" . $row['miasto'] . "&lt;/td&gt;";</a:t>
            </a:r>
          </a:p>
          <a:p>
            <a:pPr algn="l">
              <a:lnSpc>
                <a:spcPts val="906"/>
              </a:lnSpc>
            </a:pPr>
            <a:r>
              <a:rPr lang="en-US" sz="647">
                <a:solidFill>
                  <a:srgbClr val="1B517B"/>
                </a:solidFill>
                <a:latin typeface="Poppins"/>
                <a:ea typeface="Poppins"/>
                <a:cs typeface="Poppins"/>
                <a:sym typeface="Poppins"/>
              </a:rPr>
              <a:t>          echo "&lt;td&gt;" . ($row['plec'] == 'm' ? 'Mężczyzna' : 'Kobieta') . "&lt;/td&gt;";</a:t>
            </a:r>
          </a:p>
          <a:p>
            <a:pPr algn="l">
              <a:lnSpc>
                <a:spcPts val="906"/>
              </a:lnSpc>
            </a:pPr>
            <a:r>
              <a:rPr lang="en-US" sz="647">
                <a:solidFill>
                  <a:srgbClr val="1B517B"/>
                </a:solidFill>
                <a:latin typeface="Poppins"/>
                <a:ea typeface="Poppins"/>
                <a:cs typeface="Poppins"/>
                <a:sym typeface="Poppins"/>
              </a:rPr>
              <a:t>          echo "&lt;/tr&gt;";</a:t>
            </a:r>
          </a:p>
          <a:p>
            <a:pPr algn="l">
              <a:lnSpc>
                <a:spcPts val="906"/>
              </a:lnSpc>
            </a:pPr>
            <a:r>
              <a:rPr lang="en-US" sz="647">
                <a:solidFill>
                  <a:srgbClr val="1B517B"/>
                </a:solidFill>
                <a:latin typeface="Poppins"/>
                <a:ea typeface="Poppins"/>
                <a:cs typeface="Poppins"/>
                <a:sym typeface="Poppins"/>
              </a:rPr>
              <a:t>        }</a:t>
            </a:r>
          </a:p>
          <a:p>
            <a:pPr algn="l">
              <a:lnSpc>
                <a:spcPts val="906"/>
              </a:lnSpc>
            </a:pPr>
            <a:r>
              <a:rPr lang="en-US" sz="647">
                <a:solidFill>
                  <a:srgbClr val="1B517B"/>
                </a:solidFill>
                <a:latin typeface="Poppins"/>
                <a:ea typeface="Poppins"/>
                <a:cs typeface="Poppins"/>
                <a:sym typeface="Poppins"/>
              </a:rPr>
              <a:t>      } else {</a:t>
            </a:r>
          </a:p>
          <a:p>
            <a:pPr algn="l">
              <a:lnSpc>
                <a:spcPts val="906"/>
              </a:lnSpc>
            </a:pPr>
            <a:r>
              <a:rPr lang="en-US" sz="647">
                <a:solidFill>
                  <a:srgbClr val="1B517B"/>
                </a:solidFill>
                <a:latin typeface="Poppins"/>
                <a:ea typeface="Poppins"/>
                <a:cs typeface="Poppins"/>
                <a:sym typeface="Poppins"/>
              </a:rPr>
              <a:t>        // Jeśli brak danych</a:t>
            </a:r>
          </a:p>
          <a:p>
            <a:pPr algn="l">
              <a:lnSpc>
                <a:spcPts val="906"/>
              </a:lnSpc>
            </a:pPr>
            <a:r>
              <a:rPr lang="en-US" sz="647">
                <a:solidFill>
                  <a:srgbClr val="1B517B"/>
                </a:solidFill>
                <a:latin typeface="Poppins"/>
                <a:ea typeface="Poppins"/>
                <a:cs typeface="Poppins"/>
                <a:sym typeface="Poppins"/>
              </a:rPr>
              <a:t>        echo "&lt;tr&gt;&lt;td colspan='5'&gt;Brak danych do wyświetlenia&lt;/td&gt;&lt;/tr&gt;";</a:t>
            </a:r>
          </a:p>
          <a:p>
            <a:pPr algn="l">
              <a:lnSpc>
                <a:spcPts val="906"/>
              </a:lnSpc>
            </a:pPr>
            <a:r>
              <a:rPr lang="en-US" sz="647">
                <a:solidFill>
                  <a:srgbClr val="1B517B"/>
                </a:solidFill>
                <a:latin typeface="Poppins"/>
                <a:ea typeface="Poppins"/>
                <a:cs typeface="Poppins"/>
                <a:sym typeface="Poppins"/>
              </a:rPr>
              <a:t>      }</a:t>
            </a:r>
          </a:p>
          <a:p>
            <a:pPr algn="l">
              <a:lnSpc>
                <a:spcPts val="906"/>
              </a:lnSpc>
            </a:pPr>
            <a:r>
              <a:rPr lang="en-US" sz="647">
                <a:solidFill>
                  <a:srgbClr val="1B517B"/>
                </a:solidFill>
                <a:latin typeface="Poppins"/>
                <a:ea typeface="Poppins"/>
                <a:cs typeface="Poppins"/>
                <a:sym typeface="Poppins"/>
              </a:rPr>
              <a:t>    ?&gt;</a:t>
            </a:r>
          </a:p>
          <a:p>
            <a:pPr algn="l">
              <a:lnSpc>
                <a:spcPts val="906"/>
              </a:lnSpc>
            </a:pPr>
            <a:r>
              <a:rPr lang="en-US" sz="647">
                <a:solidFill>
                  <a:srgbClr val="1B517B"/>
                </a:solidFill>
                <a:latin typeface="Poppins"/>
                <a:ea typeface="Poppins"/>
                <a:cs typeface="Poppins"/>
                <a:sym typeface="Poppins"/>
              </a:rPr>
              <a:t>  &lt;/table&gt;</a:t>
            </a:r>
          </a:p>
          <a:p>
            <a:pPr algn="l">
              <a:lnSpc>
                <a:spcPts val="906"/>
              </a:lnSpc>
            </a:pPr>
            <a:r>
              <a:rPr lang="en-US" sz="647">
                <a:solidFill>
                  <a:srgbClr val="1B517B"/>
                </a:solidFill>
                <a:latin typeface="Poppins"/>
                <a:ea typeface="Poppins"/>
                <a:cs typeface="Poppins"/>
                <a:sym typeface="Poppins"/>
              </a:rPr>
              <a:t>&lt;/body&gt;</a:t>
            </a:r>
          </a:p>
          <a:p>
            <a:pPr algn="l">
              <a:lnSpc>
                <a:spcPts val="906"/>
              </a:lnSpc>
            </a:pPr>
            <a:r>
              <a:rPr lang="en-US" sz="647">
                <a:solidFill>
                  <a:srgbClr val="1B517B"/>
                </a:solidFill>
                <a:latin typeface="Poppins"/>
                <a:ea typeface="Poppins"/>
                <a:cs typeface="Poppins"/>
                <a:sym typeface="Poppins"/>
              </a:rPr>
              <a:t>&lt;/html&gt;</a:t>
            </a:r>
          </a:p>
          <a:p>
            <a:pPr algn="l">
              <a:lnSpc>
                <a:spcPts val="293"/>
              </a:lnSpc>
              <a:spcBef>
                <a:spcPct val="0"/>
              </a:spcBef>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780901">
            <a:off x="11896173" y="-7932186"/>
            <a:ext cx="4063084" cy="13296336"/>
            <a:chOff x="0" y="0"/>
            <a:chExt cx="1070113" cy="3501916"/>
          </a:xfrm>
        </p:grpSpPr>
        <p:sp>
          <p:nvSpPr>
            <p:cNvPr name="Freeform 3" id="3"/>
            <p:cNvSpPr/>
            <p:nvPr/>
          </p:nvSpPr>
          <p:spPr>
            <a:xfrm flipH="false" flipV="false" rot="0">
              <a:off x="0" y="0"/>
              <a:ext cx="1070113" cy="3501916"/>
            </a:xfrm>
            <a:custGeom>
              <a:avLst/>
              <a:gdLst/>
              <a:ahLst/>
              <a:cxnLst/>
              <a:rect r="r" b="b" t="t" l="l"/>
              <a:pathLst>
                <a:path h="3501916" w="1070113">
                  <a:moveTo>
                    <a:pt x="0" y="0"/>
                  </a:moveTo>
                  <a:lnTo>
                    <a:pt x="1070113" y="0"/>
                  </a:lnTo>
                  <a:lnTo>
                    <a:pt x="1070113" y="3501916"/>
                  </a:lnTo>
                  <a:lnTo>
                    <a:pt x="0" y="3501916"/>
                  </a:lnTo>
                  <a:close/>
                </a:path>
              </a:pathLst>
            </a:custGeom>
            <a:solidFill>
              <a:srgbClr val="487BA2"/>
            </a:solidFill>
          </p:spPr>
        </p:sp>
        <p:sp>
          <p:nvSpPr>
            <p:cNvPr name="TextBox 4" id="4"/>
            <p:cNvSpPr txBox="true"/>
            <p:nvPr/>
          </p:nvSpPr>
          <p:spPr>
            <a:xfrm>
              <a:off x="0" y="-57150"/>
              <a:ext cx="1070113" cy="3559066"/>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3709994">
            <a:off x="15699365" y="-6388212"/>
            <a:ext cx="2573469" cy="12701748"/>
            <a:chOff x="0" y="0"/>
            <a:chExt cx="677786" cy="3345316"/>
          </a:xfrm>
        </p:grpSpPr>
        <p:sp>
          <p:nvSpPr>
            <p:cNvPr name="Freeform 6" id="6"/>
            <p:cNvSpPr/>
            <p:nvPr/>
          </p:nvSpPr>
          <p:spPr>
            <a:xfrm flipH="false" flipV="false" rot="0">
              <a:off x="0" y="0"/>
              <a:ext cx="677786" cy="3345316"/>
            </a:xfrm>
            <a:custGeom>
              <a:avLst/>
              <a:gdLst/>
              <a:ahLst/>
              <a:cxnLst/>
              <a:rect r="r" b="b" t="t" l="l"/>
              <a:pathLst>
                <a:path h="3345316" w="677786">
                  <a:moveTo>
                    <a:pt x="0" y="0"/>
                  </a:moveTo>
                  <a:lnTo>
                    <a:pt x="677786" y="0"/>
                  </a:lnTo>
                  <a:lnTo>
                    <a:pt x="677786" y="3345316"/>
                  </a:lnTo>
                  <a:lnTo>
                    <a:pt x="0" y="3345316"/>
                  </a:lnTo>
                  <a:close/>
                </a:path>
              </a:pathLst>
            </a:custGeom>
            <a:solidFill>
              <a:srgbClr val="1B517B"/>
            </a:solidFill>
          </p:spPr>
        </p:sp>
        <p:sp>
          <p:nvSpPr>
            <p:cNvPr name="TextBox 7" id="7"/>
            <p:cNvSpPr txBox="true"/>
            <p:nvPr/>
          </p:nvSpPr>
          <p:spPr>
            <a:xfrm>
              <a:off x="0" y="-57150"/>
              <a:ext cx="677786" cy="3402466"/>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63491" y="1470175"/>
            <a:ext cx="5259205" cy="933247"/>
          </a:xfrm>
          <a:custGeom>
            <a:avLst/>
            <a:gdLst/>
            <a:ahLst/>
            <a:cxnLst/>
            <a:rect r="r" b="b" t="t" l="l"/>
            <a:pathLst>
              <a:path h="933247" w="5259205">
                <a:moveTo>
                  <a:pt x="0" y="0"/>
                </a:moveTo>
                <a:lnTo>
                  <a:pt x="5259205" y="0"/>
                </a:lnTo>
                <a:lnTo>
                  <a:pt x="5259205" y="933247"/>
                </a:lnTo>
                <a:lnTo>
                  <a:pt x="0" y="933247"/>
                </a:lnTo>
                <a:lnTo>
                  <a:pt x="0" y="0"/>
                </a:lnTo>
                <a:close/>
              </a:path>
            </a:pathLst>
          </a:custGeom>
          <a:blipFill>
            <a:blip r:embed="rId2"/>
            <a:stretch>
              <a:fillRect l="0" t="0" r="0" b="-7776"/>
            </a:stretch>
          </a:blipFill>
        </p:spPr>
      </p:sp>
      <p:sp>
        <p:nvSpPr>
          <p:cNvPr name="Freeform 9" id="9"/>
          <p:cNvSpPr/>
          <p:nvPr/>
        </p:nvSpPr>
        <p:spPr>
          <a:xfrm flipH="false" flipV="false" rot="0">
            <a:off x="5640324" y="423553"/>
            <a:ext cx="12500129" cy="9021239"/>
          </a:xfrm>
          <a:custGeom>
            <a:avLst/>
            <a:gdLst/>
            <a:ahLst/>
            <a:cxnLst/>
            <a:rect r="r" b="b" t="t" l="l"/>
            <a:pathLst>
              <a:path h="9021239" w="12500129">
                <a:moveTo>
                  <a:pt x="0" y="0"/>
                </a:moveTo>
                <a:lnTo>
                  <a:pt x="12500129" y="0"/>
                </a:lnTo>
                <a:lnTo>
                  <a:pt x="12500129" y="9021239"/>
                </a:lnTo>
                <a:lnTo>
                  <a:pt x="0" y="9021239"/>
                </a:lnTo>
                <a:lnTo>
                  <a:pt x="0" y="0"/>
                </a:lnTo>
                <a:close/>
              </a:path>
            </a:pathLst>
          </a:custGeom>
          <a:blipFill>
            <a:blip r:embed="rId3"/>
            <a:stretch>
              <a:fillRect l="0" t="0" r="0" b="0"/>
            </a:stretch>
          </a:blipFill>
        </p:spPr>
      </p:sp>
      <p:sp>
        <p:nvSpPr>
          <p:cNvPr name="TextBox 10" id="10"/>
          <p:cNvSpPr txBox="true"/>
          <p:nvPr/>
        </p:nvSpPr>
        <p:spPr>
          <a:xfrm rot="0">
            <a:off x="163491" y="114300"/>
            <a:ext cx="5734226" cy="1181100"/>
          </a:xfrm>
          <a:prstGeom prst="rect">
            <a:avLst/>
          </a:prstGeom>
        </p:spPr>
        <p:txBody>
          <a:bodyPr anchor="t" rtlCol="false" tIns="0" lIns="0" bIns="0" rIns="0">
            <a:spAutoFit/>
          </a:bodyPr>
          <a:lstStyle/>
          <a:p>
            <a:pPr algn="l">
              <a:lnSpc>
                <a:spcPts val="4680"/>
              </a:lnSpc>
            </a:pPr>
            <a:r>
              <a:rPr lang="en-US" sz="3900" b="true">
                <a:solidFill>
                  <a:srgbClr val="1B517B"/>
                </a:solidFill>
                <a:latin typeface="Barlow SemiCondensed Heavy"/>
                <a:ea typeface="Barlow SemiCondensed Heavy"/>
                <a:cs typeface="Barlow SemiCondensed Heavy"/>
                <a:sym typeface="Barlow SemiCondensed Heavy"/>
              </a:rPr>
              <a:t> METODA PROCEDURALNA WYŚWIETLENIE DANYCH</a:t>
            </a:r>
          </a:p>
        </p:txBody>
      </p:sp>
      <p:sp>
        <p:nvSpPr>
          <p:cNvPr name="TextBox 11" id="11"/>
          <p:cNvSpPr txBox="true"/>
          <p:nvPr/>
        </p:nvSpPr>
        <p:spPr>
          <a:xfrm rot="0">
            <a:off x="163491" y="2736411"/>
            <a:ext cx="4841106" cy="7483409"/>
          </a:xfrm>
          <a:prstGeom prst="rect">
            <a:avLst/>
          </a:prstGeom>
        </p:spPr>
        <p:txBody>
          <a:bodyPr anchor="t" rtlCol="false" tIns="0" lIns="0" bIns="0" rIns="0">
            <a:spAutoFit/>
          </a:bodyPr>
          <a:lstStyle/>
          <a:p>
            <a:pPr algn="l">
              <a:lnSpc>
                <a:spcPts val="993"/>
              </a:lnSpc>
            </a:pPr>
            <a:r>
              <a:rPr lang="en-US" sz="709">
                <a:solidFill>
                  <a:srgbClr val="1B517B"/>
                </a:solidFill>
                <a:latin typeface="Poppins"/>
                <a:ea typeface="Poppins"/>
                <a:cs typeface="Poppins"/>
                <a:sym typeface="Poppins"/>
              </a:rPr>
              <a:t>&lt;!DOCTYPE html&gt;</a:t>
            </a:r>
          </a:p>
          <a:p>
            <a:pPr algn="l">
              <a:lnSpc>
                <a:spcPts val="993"/>
              </a:lnSpc>
            </a:pPr>
            <a:r>
              <a:rPr lang="en-US" sz="709">
                <a:solidFill>
                  <a:srgbClr val="1B517B"/>
                </a:solidFill>
                <a:latin typeface="Poppins"/>
                <a:ea typeface="Poppins"/>
                <a:cs typeface="Poppins"/>
                <a:sym typeface="Poppins"/>
              </a:rPr>
              <a:t>&lt;html lang="pl"&gt;</a:t>
            </a:r>
          </a:p>
          <a:p>
            <a:pPr algn="l">
              <a:lnSpc>
                <a:spcPts val="993"/>
              </a:lnSpc>
            </a:pPr>
            <a:r>
              <a:rPr lang="en-US" sz="709">
                <a:solidFill>
                  <a:srgbClr val="1B517B"/>
                </a:solidFill>
                <a:latin typeface="Poppins"/>
                <a:ea typeface="Poppins"/>
                <a:cs typeface="Poppins"/>
                <a:sym typeface="Poppins"/>
              </a:rPr>
              <a:t>&lt;head&gt;</a:t>
            </a:r>
          </a:p>
          <a:p>
            <a:pPr algn="l">
              <a:lnSpc>
                <a:spcPts val="993"/>
              </a:lnSpc>
            </a:pPr>
            <a:r>
              <a:rPr lang="en-US" sz="709">
                <a:solidFill>
                  <a:srgbClr val="1B517B"/>
                </a:solidFill>
                <a:latin typeface="Poppins"/>
                <a:ea typeface="Poppins"/>
                <a:cs typeface="Poppins"/>
                <a:sym typeface="Poppins"/>
              </a:rPr>
              <a:t>  &lt;meta charset="UTF-8"&gt;</a:t>
            </a:r>
          </a:p>
          <a:p>
            <a:pPr algn="l">
              <a:lnSpc>
                <a:spcPts val="993"/>
              </a:lnSpc>
            </a:pPr>
            <a:r>
              <a:rPr lang="en-US" sz="709">
                <a:solidFill>
                  <a:srgbClr val="1B517B"/>
                </a:solidFill>
                <a:latin typeface="Poppins"/>
                <a:ea typeface="Poppins"/>
                <a:cs typeface="Poppins"/>
                <a:sym typeface="Poppins"/>
              </a:rPr>
              <a:t>  &lt;title&gt;Wyświetlanie danych&lt;/title&gt;</a:t>
            </a:r>
          </a:p>
          <a:p>
            <a:pPr algn="l">
              <a:lnSpc>
                <a:spcPts val="993"/>
              </a:lnSpc>
            </a:pPr>
            <a:r>
              <a:rPr lang="en-US" sz="709">
                <a:solidFill>
                  <a:srgbClr val="1B517B"/>
                </a:solidFill>
                <a:latin typeface="Poppins"/>
                <a:ea typeface="Poppins"/>
                <a:cs typeface="Poppins"/>
                <a:sym typeface="Poppins"/>
              </a:rPr>
              <a:t>  &lt;style&gt;</a:t>
            </a:r>
          </a:p>
          <a:p>
            <a:pPr algn="l">
              <a:lnSpc>
                <a:spcPts val="993"/>
              </a:lnSpc>
            </a:pPr>
            <a:r>
              <a:rPr lang="en-US" sz="709">
                <a:solidFill>
                  <a:srgbClr val="1B517B"/>
                </a:solidFill>
                <a:latin typeface="Poppins"/>
                <a:ea typeface="Poppins"/>
                <a:cs typeface="Poppins"/>
                <a:sym typeface="Poppins"/>
              </a:rPr>
              <a:t>    table {</a:t>
            </a:r>
          </a:p>
          <a:p>
            <a:pPr algn="l">
              <a:lnSpc>
                <a:spcPts val="993"/>
              </a:lnSpc>
            </a:pPr>
            <a:r>
              <a:rPr lang="en-US" sz="709">
                <a:solidFill>
                  <a:srgbClr val="1B517B"/>
                </a:solidFill>
                <a:latin typeface="Poppins"/>
                <a:ea typeface="Poppins"/>
                <a:cs typeface="Poppins"/>
                <a:sym typeface="Poppins"/>
              </a:rPr>
              <a:t>      width: 50%;</a:t>
            </a:r>
          </a:p>
          <a:p>
            <a:pPr algn="l">
              <a:lnSpc>
                <a:spcPts val="993"/>
              </a:lnSpc>
            </a:pPr>
            <a:r>
              <a:rPr lang="en-US" sz="709">
                <a:solidFill>
                  <a:srgbClr val="1B517B"/>
                </a:solidFill>
                <a:latin typeface="Poppins"/>
                <a:ea typeface="Poppins"/>
                <a:cs typeface="Poppins"/>
                <a:sym typeface="Poppins"/>
              </a:rPr>
              <a:t>      border-collapse: collapse;</a:t>
            </a:r>
          </a:p>
          <a:p>
            <a:pPr algn="l">
              <a:lnSpc>
                <a:spcPts val="993"/>
              </a:lnSpc>
            </a:pPr>
            <a:r>
              <a:rPr lang="en-US" sz="709">
                <a:solidFill>
                  <a:srgbClr val="1B517B"/>
                </a:solidFill>
                <a:latin typeface="Poppins"/>
                <a:ea typeface="Poppins"/>
                <a:cs typeface="Poppins"/>
                <a:sym typeface="Poppins"/>
              </a:rPr>
              <a:t>    }</a:t>
            </a:r>
          </a:p>
          <a:p>
            <a:pPr algn="l">
              <a:lnSpc>
                <a:spcPts val="993"/>
              </a:lnSpc>
            </a:pPr>
            <a:r>
              <a:rPr lang="en-US" sz="709">
                <a:solidFill>
                  <a:srgbClr val="1B517B"/>
                </a:solidFill>
                <a:latin typeface="Poppins"/>
                <a:ea typeface="Poppins"/>
                <a:cs typeface="Poppins"/>
                <a:sym typeface="Poppins"/>
              </a:rPr>
              <a:t>    table, th, td {</a:t>
            </a:r>
          </a:p>
          <a:p>
            <a:pPr algn="l">
              <a:lnSpc>
                <a:spcPts val="993"/>
              </a:lnSpc>
            </a:pPr>
            <a:r>
              <a:rPr lang="en-US" sz="709">
                <a:solidFill>
                  <a:srgbClr val="1B517B"/>
                </a:solidFill>
                <a:latin typeface="Poppins"/>
                <a:ea typeface="Poppins"/>
                <a:cs typeface="Poppins"/>
                <a:sym typeface="Poppins"/>
              </a:rPr>
              <a:t>      border: 1px solid black;</a:t>
            </a:r>
          </a:p>
          <a:p>
            <a:pPr algn="l">
              <a:lnSpc>
                <a:spcPts val="993"/>
              </a:lnSpc>
            </a:pPr>
            <a:r>
              <a:rPr lang="en-US" sz="709">
                <a:solidFill>
                  <a:srgbClr val="1B517B"/>
                </a:solidFill>
                <a:latin typeface="Poppins"/>
                <a:ea typeface="Poppins"/>
                <a:cs typeface="Poppins"/>
                <a:sym typeface="Poppins"/>
              </a:rPr>
              <a:t>    }</a:t>
            </a:r>
          </a:p>
          <a:p>
            <a:pPr algn="l">
              <a:lnSpc>
                <a:spcPts val="993"/>
              </a:lnSpc>
            </a:pPr>
            <a:r>
              <a:rPr lang="en-US" sz="709">
                <a:solidFill>
                  <a:srgbClr val="1B517B"/>
                </a:solidFill>
                <a:latin typeface="Poppins"/>
                <a:ea typeface="Poppins"/>
                <a:cs typeface="Poppins"/>
                <a:sym typeface="Poppins"/>
              </a:rPr>
              <a:t>    th, td {</a:t>
            </a:r>
          </a:p>
          <a:p>
            <a:pPr algn="l">
              <a:lnSpc>
                <a:spcPts val="993"/>
              </a:lnSpc>
            </a:pPr>
            <a:r>
              <a:rPr lang="en-US" sz="709">
                <a:solidFill>
                  <a:srgbClr val="1B517B"/>
                </a:solidFill>
                <a:latin typeface="Poppins"/>
                <a:ea typeface="Poppins"/>
                <a:cs typeface="Poppins"/>
                <a:sym typeface="Poppins"/>
              </a:rPr>
              <a:t>      padding: 8px;</a:t>
            </a:r>
          </a:p>
          <a:p>
            <a:pPr algn="l">
              <a:lnSpc>
                <a:spcPts val="993"/>
              </a:lnSpc>
            </a:pPr>
            <a:r>
              <a:rPr lang="en-US" sz="709">
                <a:solidFill>
                  <a:srgbClr val="1B517B"/>
                </a:solidFill>
                <a:latin typeface="Poppins"/>
                <a:ea typeface="Poppins"/>
                <a:cs typeface="Poppins"/>
                <a:sym typeface="Poppins"/>
              </a:rPr>
              <a:t>      text-align: left;</a:t>
            </a:r>
          </a:p>
          <a:p>
            <a:pPr algn="l">
              <a:lnSpc>
                <a:spcPts val="993"/>
              </a:lnSpc>
            </a:pPr>
            <a:r>
              <a:rPr lang="en-US" sz="709">
                <a:solidFill>
                  <a:srgbClr val="1B517B"/>
                </a:solidFill>
                <a:latin typeface="Poppins"/>
                <a:ea typeface="Poppins"/>
                <a:cs typeface="Poppins"/>
                <a:sym typeface="Poppins"/>
              </a:rPr>
              <a:t>    }</a:t>
            </a:r>
          </a:p>
          <a:p>
            <a:pPr algn="l">
              <a:lnSpc>
                <a:spcPts val="993"/>
              </a:lnSpc>
            </a:pPr>
            <a:r>
              <a:rPr lang="en-US" sz="709">
                <a:solidFill>
                  <a:srgbClr val="1B517B"/>
                </a:solidFill>
                <a:latin typeface="Poppins"/>
                <a:ea typeface="Poppins"/>
                <a:cs typeface="Poppins"/>
                <a:sym typeface="Poppins"/>
              </a:rPr>
              <a:t>    th {</a:t>
            </a:r>
          </a:p>
          <a:p>
            <a:pPr algn="l">
              <a:lnSpc>
                <a:spcPts val="993"/>
              </a:lnSpc>
            </a:pPr>
            <a:r>
              <a:rPr lang="en-US" sz="709">
                <a:solidFill>
                  <a:srgbClr val="1B517B"/>
                </a:solidFill>
                <a:latin typeface="Poppins"/>
                <a:ea typeface="Poppins"/>
                <a:cs typeface="Poppins"/>
                <a:sym typeface="Poppins"/>
              </a:rPr>
              <a:t>      background-color: #f2f2f2;</a:t>
            </a:r>
          </a:p>
          <a:p>
            <a:pPr algn="l">
              <a:lnSpc>
                <a:spcPts val="993"/>
              </a:lnSpc>
            </a:pPr>
            <a:r>
              <a:rPr lang="en-US" sz="709">
                <a:solidFill>
                  <a:srgbClr val="1B517B"/>
                </a:solidFill>
                <a:latin typeface="Poppins"/>
                <a:ea typeface="Poppins"/>
                <a:cs typeface="Poppins"/>
                <a:sym typeface="Poppins"/>
              </a:rPr>
              <a:t>    }</a:t>
            </a:r>
          </a:p>
          <a:p>
            <a:pPr algn="l">
              <a:lnSpc>
                <a:spcPts val="993"/>
              </a:lnSpc>
            </a:pPr>
            <a:r>
              <a:rPr lang="en-US" sz="709">
                <a:solidFill>
                  <a:srgbClr val="1B517B"/>
                </a:solidFill>
                <a:latin typeface="Poppins"/>
                <a:ea typeface="Poppins"/>
                <a:cs typeface="Poppins"/>
                <a:sym typeface="Poppins"/>
              </a:rPr>
              <a:t>  &lt;/style&gt;</a:t>
            </a:r>
          </a:p>
          <a:p>
            <a:pPr algn="l">
              <a:lnSpc>
                <a:spcPts val="993"/>
              </a:lnSpc>
            </a:pPr>
            <a:r>
              <a:rPr lang="en-US" sz="709">
                <a:solidFill>
                  <a:srgbClr val="1B517B"/>
                </a:solidFill>
                <a:latin typeface="Poppins"/>
                <a:ea typeface="Poppins"/>
                <a:cs typeface="Poppins"/>
                <a:sym typeface="Poppins"/>
              </a:rPr>
              <a:t>&lt;/head&gt;</a:t>
            </a:r>
          </a:p>
          <a:p>
            <a:pPr algn="l">
              <a:lnSpc>
                <a:spcPts val="993"/>
              </a:lnSpc>
            </a:pPr>
            <a:r>
              <a:rPr lang="en-US" sz="709">
                <a:solidFill>
                  <a:srgbClr val="1B517B"/>
                </a:solidFill>
                <a:latin typeface="Poppins"/>
                <a:ea typeface="Poppins"/>
                <a:cs typeface="Poppins"/>
                <a:sym typeface="Poppins"/>
              </a:rPr>
              <a:t>&lt;body&gt;</a:t>
            </a:r>
          </a:p>
          <a:p>
            <a:pPr algn="l">
              <a:lnSpc>
                <a:spcPts val="993"/>
              </a:lnSpc>
            </a:pPr>
            <a:r>
              <a:rPr lang="en-US" sz="709">
                <a:solidFill>
                  <a:srgbClr val="1B517B"/>
                </a:solidFill>
                <a:latin typeface="Poppins"/>
                <a:ea typeface="Poppins"/>
                <a:cs typeface="Poppins"/>
                <a:sym typeface="Poppins"/>
              </a:rPr>
              <a:t>  &lt;h2&gt;Lista osób&lt;/h2&gt;</a:t>
            </a:r>
          </a:p>
          <a:p>
            <a:pPr algn="l">
              <a:lnSpc>
                <a:spcPts val="993"/>
              </a:lnSpc>
            </a:pPr>
            <a:r>
              <a:rPr lang="en-US" sz="709">
                <a:solidFill>
                  <a:srgbClr val="1B517B"/>
                </a:solidFill>
                <a:latin typeface="Poppins"/>
                <a:ea typeface="Poppins"/>
                <a:cs typeface="Poppins"/>
                <a:sym typeface="Poppins"/>
              </a:rPr>
              <a:t>  &lt;table&gt;</a:t>
            </a:r>
          </a:p>
          <a:p>
            <a:pPr algn="l">
              <a:lnSpc>
                <a:spcPts val="993"/>
              </a:lnSpc>
            </a:pPr>
            <a:r>
              <a:rPr lang="en-US" sz="709">
                <a:solidFill>
                  <a:srgbClr val="1B517B"/>
                </a:solidFill>
                <a:latin typeface="Poppins"/>
                <a:ea typeface="Poppins"/>
                <a:cs typeface="Poppins"/>
                <a:sym typeface="Poppins"/>
              </a:rPr>
              <a:t>    &lt;tr&gt;</a:t>
            </a:r>
          </a:p>
          <a:p>
            <a:pPr algn="l">
              <a:lnSpc>
                <a:spcPts val="993"/>
              </a:lnSpc>
            </a:pPr>
            <a:r>
              <a:rPr lang="en-US" sz="709">
                <a:solidFill>
                  <a:srgbClr val="1B517B"/>
                </a:solidFill>
                <a:latin typeface="Poppins"/>
                <a:ea typeface="Poppins"/>
                <a:cs typeface="Poppins"/>
                <a:sym typeface="Poppins"/>
              </a:rPr>
              <a:t>      &lt;th&gt;ID&lt;/th&gt;</a:t>
            </a:r>
          </a:p>
          <a:p>
            <a:pPr algn="l">
              <a:lnSpc>
                <a:spcPts val="993"/>
              </a:lnSpc>
            </a:pPr>
            <a:r>
              <a:rPr lang="en-US" sz="709">
                <a:solidFill>
                  <a:srgbClr val="1B517B"/>
                </a:solidFill>
                <a:latin typeface="Poppins"/>
                <a:ea typeface="Poppins"/>
                <a:cs typeface="Poppins"/>
                <a:sym typeface="Poppins"/>
              </a:rPr>
              <a:t>      &lt;th&gt;Imię&lt;/th&gt;</a:t>
            </a:r>
          </a:p>
          <a:p>
            <a:pPr algn="l">
              <a:lnSpc>
                <a:spcPts val="993"/>
              </a:lnSpc>
            </a:pPr>
            <a:r>
              <a:rPr lang="en-US" sz="709">
                <a:solidFill>
                  <a:srgbClr val="1B517B"/>
                </a:solidFill>
                <a:latin typeface="Poppins"/>
                <a:ea typeface="Poppins"/>
                <a:cs typeface="Poppins"/>
                <a:sym typeface="Poppins"/>
              </a:rPr>
              <a:t>      &lt;th&gt;Nazwisko&lt;/th&gt;</a:t>
            </a:r>
          </a:p>
          <a:p>
            <a:pPr algn="l">
              <a:lnSpc>
                <a:spcPts val="993"/>
              </a:lnSpc>
            </a:pPr>
            <a:r>
              <a:rPr lang="en-US" sz="709">
                <a:solidFill>
                  <a:srgbClr val="1B517B"/>
                </a:solidFill>
                <a:latin typeface="Poppins"/>
                <a:ea typeface="Poppins"/>
                <a:cs typeface="Poppins"/>
                <a:sym typeface="Poppins"/>
              </a:rPr>
              <a:t>      &lt;th&gt;Miasto&lt;/th&gt;</a:t>
            </a:r>
          </a:p>
          <a:p>
            <a:pPr algn="l">
              <a:lnSpc>
                <a:spcPts val="993"/>
              </a:lnSpc>
            </a:pPr>
            <a:r>
              <a:rPr lang="en-US" sz="709">
                <a:solidFill>
                  <a:srgbClr val="1B517B"/>
                </a:solidFill>
                <a:latin typeface="Poppins"/>
                <a:ea typeface="Poppins"/>
                <a:cs typeface="Poppins"/>
                <a:sym typeface="Poppins"/>
              </a:rPr>
              <a:t>      &lt;th&gt;Płeć&lt;/th&gt;</a:t>
            </a:r>
          </a:p>
          <a:p>
            <a:pPr algn="l">
              <a:lnSpc>
                <a:spcPts val="993"/>
              </a:lnSpc>
            </a:pPr>
            <a:r>
              <a:rPr lang="en-US" sz="709">
                <a:solidFill>
                  <a:srgbClr val="1B517B"/>
                </a:solidFill>
                <a:latin typeface="Poppins"/>
                <a:ea typeface="Poppins"/>
                <a:cs typeface="Poppins"/>
                <a:sym typeface="Poppins"/>
              </a:rPr>
              <a:t>    &lt;/tr&gt;</a:t>
            </a:r>
          </a:p>
          <a:p>
            <a:pPr algn="l">
              <a:lnSpc>
                <a:spcPts val="993"/>
              </a:lnSpc>
            </a:pPr>
          </a:p>
          <a:p>
            <a:pPr algn="l">
              <a:lnSpc>
                <a:spcPts val="993"/>
              </a:lnSpc>
            </a:pPr>
            <a:r>
              <a:rPr lang="en-US" sz="709">
                <a:solidFill>
                  <a:srgbClr val="1B517B"/>
                </a:solidFill>
                <a:latin typeface="Poppins"/>
                <a:ea typeface="Poppins"/>
                <a:cs typeface="Poppins"/>
                <a:sym typeface="Poppins"/>
              </a:rPr>
              <a:t>    &lt;?php</a:t>
            </a:r>
          </a:p>
          <a:p>
            <a:pPr algn="l">
              <a:lnSpc>
                <a:spcPts val="993"/>
              </a:lnSpc>
            </a:pPr>
            <a:r>
              <a:rPr lang="en-US" sz="709">
                <a:solidFill>
                  <a:srgbClr val="1B517B"/>
                </a:solidFill>
                <a:latin typeface="Poppins"/>
                <a:ea typeface="Poppins"/>
                <a:cs typeface="Poppins"/>
                <a:sym typeface="Poppins"/>
              </a:rPr>
              <a:t>    $conn = mysqli_connect('localhost','root','','klasa4');</a:t>
            </a:r>
          </a:p>
          <a:p>
            <a:pPr algn="l">
              <a:lnSpc>
                <a:spcPts val="993"/>
              </a:lnSpc>
            </a:pPr>
            <a:r>
              <a:rPr lang="en-US" sz="709">
                <a:solidFill>
                  <a:srgbClr val="1B517B"/>
                </a:solidFill>
                <a:latin typeface="Poppins"/>
                <a:ea typeface="Poppins"/>
                <a:cs typeface="Poppins"/>
                <a:sym typeface="Poppins"/>
              </a:rPr>
              <a:t>    if (!$conn) {</a:t>
            </a:r>
          </a:p>
          <a:p>
            <a:pPr algn="l">
              <a:lnSpc>
                <a:spcPts val="993"/>
              </a:lnSpc>
            </a:pPr>
            <a:r>
              <a:rPr lang="en-US" sz="709">
                <a:solidFill>
                  <a:srgbClr val="1B517B"/>
                </a:solidFill>
                <a:latin typeface="Poppins"/>
                <a:ea typeface="Poppins"/>
                <a:cs typeface="Poppins"/>
                <a:sym typeface="Poppins"/>
              </a:rPr>
              <a:t>      die("Błąd połączenia: " . mysqli_connect_error());</a:t>
            </a:r>
          </a:p>
          <a:p>
            <a:pPr algn="l">
              <a:lnSpc>
                <a:spcPts val="993"/>
              </a:lnSpc>
            </a:pPr>
            <a:r>
              <a:rPr lang="en-US" sz="709">
                <a:solidFill>
                  <a:srgbClr val="1B517B"/>
                </a:solidFill>
                <a:latin typeface="Poppins"/>
                <a:ea typeface="Poppins"/>
                <a:cs typeface="Poppins"/>
                <a:sym typeface="Poppins"/>
              </a:rPr>
              <a:t>    }</a:t>
            </a:r>
          </a:p>
          <a:p>
            <a:pPr algn="l">
              <a:lnSpc>
                <a:spcPts val="993"/>
              </a:lnSpc>
            </a:pPr>
            <a:r>
              <a:rPr lang="en-US" sz="709">
                <a:solidFill>
                  <a:srgbClr val="1B517B"/>
                </a:solidFill>
                <a:latin typeface="Poppins"/>
                <a:ea typeface="Poppins"/>
                <a:cs typeface="Poppins"/>
                <a:sym typeface="Poppins"/>
              </a:rPr>
              <a:t>    $sql = "SELECT id_osoba, imie, nazwisko, miasto, plec FROM osoby";</a:t>
            </a:r>
          </a:p>
          <a:p>
            <a:pPr algn="l">
              <a:lnSpc>
                <a:spcPts val="993"/>
              </a:lnSpc>
            </a:pPr>
            <a:r>
              <a:rPr lang="en-US" sz="709">
                <a:solidFill>
                  <a:srgbClr val="1B517B"/>
                </a:solidFill>
                <a:latin typeface="Poppins"/>
                <a:ea typeface="Poppins"/>
                <a:cs typeface="Poppins"/>
                <a:sym typeface="Poppins"/>
              </a:rPr>
              <a:t>    $result = mysqli_query($conn, $sql);</a:t>
            </a:r>
          </a:p>
          <a:p>
            <a:pPr algn="l">
              <a:lnSpc>
                <a:spcPts val="993"/>
              </a:lnSpc>
            </a:pPr>
          </a:p>
          <a:p>
            <a:pPr algn="l">
              <a:lnSpc>
                <a:spcPts val="993"/>
              </a:lnSpc>
            </a:pPr>
            <a:r>
              <a:rPr lang="en-US" sz="709">
                <a:solidFill>
                  <a:srgbClr val="1B517B"/>
                </a:solidFill>
                <a:latin typeface="Poppins"/>
                <a:ea typeface="Poppins"/>
                <a:cs typeface="Poppins"/>
                <a:sym typeface="Poppins"/>
              </a:rPr>
              <a:t>    if (mysqli_num_rows($result) &gt; 0) {</a:t>
            </a:r>
          </a:p>
          <a:p>
            <a:pPr algn="l">
              <a:lnSpc>
                <a:spcPts val="993"/>
              </a:lnSpc>
            </a:pPr>
            <a:r>
              <a:rPr lang="en-US" sz="709">
                <a:solidFill>
                  <a:srgbClr val="1B517B"/>
                </a:solidFill>
                <a:latin typeface="Poppins"/>
                <a:ea typeface="Poppins"/>
                <a:cs typeface="Poppins"/>
                <a:sym typeface="Poppins"/>
              </a:rPr>
              <a:t>     </a:t>
            </a:r>
          </a:p>
          <a:p>
            <a:pPr algn="l">
              <a:lnSpc>
                <a:spcPts val="993"/>
              </a:lnSpc>
            </a:pPr>
            <a:r>
              <a:rPr lang="en-US" sz="709">
                <a:solidFill>
                  <a:srgbClr val="1B517B"/>
                </a:solidFill>
                <a:latin typeface="Poppins"/>
                <a:ea typeface="Poppins"/>
                <a:cs typeface="Poppins"/>
                <a:sym typeface="Poppins"/>
              </a:rPr>
              <a:t>      while ($row = mysqli_fetch_assoc($result)) {</a:t>
            </a:r>
          </a:p>
          <a:p>
            <a:pPr algn="l">
              <a:lnSpc>
                <a:spcPts val="993"/>
              </a:lnSpc>
            </a:pPr>
            <a:r>
              <a:rPr lang="en-US" sz="709">
                <a:solidFill>
                  <a:srgbClr val="1B517B"/>
                </a:solidFill>
                <a:latin typeface="Poppins"/>
                <a:ea typeface="Poppins"/>
                <a:cs typeface="Poppins"/>
                <a:sym typeface="Poppins"/>
              </a:rPr>
              <a:t>        echo "&lt;tr&gt;";</a:t>
            </a:r>
          </a:p>
          <a:p>
            <a:pPr algn="l">
              <a:lnSpc>
                <a:spcPts val="993"/>
              </a:lnSpc>
            </a:pPr>
            <a:r>
              <a:rPr lang="en-US" sz="709">
                <a:solidFill>
                  <a:srgbClr val="1B517B"/>
                </a:solidFill>
                <a:latin typeface="Poppins"/>
                <a:ea typeface="Poppins"/>
                <a:cs typeface="Poppins"/>
                <a:sym typeface="Poppins"/>
              </a:rPr>
              <a:t>        echo "&lt;td&gt;" . $row['id_osoba'] . "&lt;/td&gt;";</a:t>
            </a:r>
          </a:p>
          <a:p>
            <a:pPr algn="l">
              <a:lnSpc>
                <a:spcPts val="993"/>
              </a:lnSpc>
            </a:pPr>
            <a:r>
              <a:rPr lang="en-US" sz="709">
                <a:solidFill>
                  <a:srgbClr val="1B517B"/>
                </a:solidFill>
                <a:latin typeface="Poppins"/>
                <a:ea typeface="Poppins"/>
                <a:cs typeface="Poppins"/>
                <a:sym typeface="Poppins"/>
              </a:rPr>
              <a:t>        echo "&lt;td&gt;" . $row['imie'] . "&lt;/td&gt;";</a:t>
            </a:r>
          </a:p>
          <a:p>
            <a:pPr algn="l">
              <a:lnSpc>
                <a:spcPts val="993"/>
              </a:lnSpc>
            </a:pPr>
            <a:r>
              <a:rPr lang="en-US" sz="709">
                <a:solidFill>
                  <a:srgbClr val="1B517B"/>
                </a:solidFill>
                <a:latin typeface="Poppins"/>
                <a:ea typeface="Poppins"/>
                <a:cs typeface="Poppins"/>
                <a:sym typeface="Poppins"/>
              </a:rPr>
              <a:t>        echo "&lt;td&gt;" . $row['nazwisko'] . "&lt;/td&gt;";</a:t>
            </a:r>
          </a:p>
          <a:p>
            <a:pPr algn="l">
              <a:lnSpc>
                <a:spcPts val="993"/>
              </a:lnSpc>
            </a:pPr>
            <a:r>
              <a:rPr lang="en-US" sz="709">
                <a:solidFill>
                  <a:srgbClr val="1B517B"/>
                </a:solidFill>
                <a:latin typeface="Poppins"/>
                <a:ea typeface="Poppins"/>
                <a:cs typeface="Poppins"/>
                <a:sym typeface="Poppins"/>
              </a:rPr>
              <a:t>        echo "&lt;td&gt;" . $row['miasto'] . "&lt;/td&gt;";</a:t>
            </a:r>
          </a:p>
          <a:p>
            <a:pPr algn="l">
              <a:lnSpc>
                <a:spcPts val="993"/>
              </a:lnSpc>
            </a:pPr>
            <a:r>
              <a:rPr lang="en-US" sz="709">
                <a:solidFill>
                  <a:srgbClr val="1B517B"/>
                </a:solidFill>
                <a:latin typeface="Poppins"/>
                <a:ea typeface="Poppins"/>
                <a:cs typeface="Poppins"/>
                <a:sym typeface="Poppins"/>
              </a:rPr>
              <a:t>        echo "&lt;td&gt;" . ($row['plec'] == 'm' ? 'Mężczyzna' : 'Kobieta') . "&lt;/td&gt;";</a:t>
            </a:r>
          </a:p>
          <a:p>
            <a:pPr algn="l">
              <a:lnSpc>
                <a:spcPts val="993"/>
              </a:lnSpc>
            </a:pPr>
            <a:r>
              <a:rPr lang="en-US" sz="709">
                <a:solidFill>
                  <a:srgbClr val="1B517B"/>
                </a:solidFill>
                <a:latin typeface="Poppins"/>
                <a:ea typeface="Poppins"/>
                <a:cs typeface="Poppins"/>
                <a:sym typeface="Poppins"/>
              </a:rPr>
              <a:t>        echo "&lt;/tr&gt;";</a:t>
            </a:r>
          </a:p>
          <a:p>
            <a:pPr algn="l">
              <a:lnSpc>
                <a:spcPts val="993"/>
              </a:lnSpc>
            </a:pPr>
            <a:r>
              <a:rPr lang="en-US" sz="709">
                <a:solidFill>
                  <a:srgbClr val="1B517B"/>
                </a:solidFill>
                <a:latin typeface="Poppins"/>
                <a:ea typeface="Poppins"/>
                <a:cs typeface="Poppins"/>
                <a:sym typeface="Poppins"/>
              </a:rPr>
              <a:t>      }</a:t>
            </a:r>
          </a:p>
          <a:p>
            <a:pPr algn="l">
              <a:lnSpc>
                <a:spcPts val="993"/>
              </a:lnSpc>
            </a:pPr>
            <a:r>
              <a:rPr lang="en-US" sz="709">
                <a:solidFill>
                  <a:srgbClr val="1B517B"/>
                </a:solidFill>
                <a:latin typeface="Poppins"/>
                <a:ea typeface="Poppins"/>
                <a:cs typeface="Poppins"/>
                <a:sym typeface="Poppins"/>
              </a:rPr>
              <a:t>    } else {</a:t>
            </a:r>
          </a:p>
          <a:p>
            <a:pPr algn="l">
              <a:lnSpc>
                <a:spcPts val="993"/>
              </a:lnSpc>
            </a:pPr>
            <a:r>
              <a:rPr lang="en-US" sz="709">
                <a:solidFill>
                  <a:srgbClr val="1B517B"/>
                </a:solidFill>
                <a:latin typeface="Poppins"/>
                <a:ea typeface="Poppins"/>
                <a:cs typeface="Poppins"/>
                <a:sym typeface="Poppins"/>
              </a:rPr>
              <a:t>      echo "&lt;tr&gt;&lt;td colspan='5'&gt;Brak danych do wyświetlenia&lt;/td&gt;&lt;/tr&gt;";</a:t>
            </a:r>
          </a:p>
          <a:p>
            <a:pPr algn="l">
              <a:lnSpc>
                <a:spcPts val="993"/>
              </a:lnSpc>
            </a:pPr>
            <a:r>
              <a:rPr lang="en-US" sz="709">
                <a:solidFill>
                  <a:srgbClr val="1B517B"/>
                </a:solidFill>
                <a:latin typeface="Poppins"/>
                <a:ea typeface="Poppins"/>
                <a:cs typeface="Poppins"/>
                <a:sym typeface="Poppins"/>
              </a:rPr>
              <a:t>    }</a:t>
            </a:r>
          </a:p>
          <a:p>
            <a:pPr algn="l">
              <a:lnSpc>
                <a:spcPts val="993"/>
              </a:lnSpc>
            </a:pPr>
            <a:r>
              <a:rPr lang="en-US" sz="709">
                <a:solidFill>
                  <a:srgbClr val="1B517B"/>
                </a:solidFill>
                <a:latin typeface="Poppins"/>
                <a:ea typeface="Poppins"/>
                <a:cs typeface="Poppins"/>
                <a:sym typeface="Poppins"/>
              </a:rPr>
              <a:t>    mysqli_close($conn);</a:t>
            </a:r>
          </a:p>
          <a:p>
            <a:pPr algn="l">
              <a:lnSpc>
                <a:spcPts val="993"/>
              </a:lnSpc>
            </a:pPr>
            <a:r>
              <a:rPr lang="en-US" sz="709">
                <a:solidFill>
                  <a:srgbClr val="1B517B"/>
                </a:solidFill>
                <a:latin typeface="Poppins"/>
                <a:ea typeface="Poppins"/>
                <a:cs typeface="Poppins"/>
                <a:sym typeface="Poppins"/>
              </a:rPr>
              <a:t>    ?&gt;</a:t>
            </a:r>
          </a:p>
          <a:p>
            <a:pPr algn="l">
              <a:lnSpc>
                <a:spcPts val="993"/>
              </a:lnSpc>
            </a:pPr>
            <a:r>
              <a:rPr lang="en-US" sz="709">
                <a:solidFill>
                  <a:srgbClr val="1B517B"/>
                </a:solidFill>
                <a:latin typeface="Poppins"/>
                <a:ea typeface="Poppins"/>
                <a:cs typeface="Poppins"/>
                <a:sym typeface="Poppins"/>
              </a:rPr>
              <a:t>  &lt;/table&gt;</a:t>
            </a:r>
          </a:p>
          <a:p>
            <a:pPr algn="l">
              <a:lnSpc>
                <a:spcPts val="993"/>
              </a:lnSpc>
            </a:pPr>
            <a:r>
              <a:rPr lang="en-US" sz="709">
                <a:solidFill>
                  <a:srgbClr val="1B517B"/>
                </a:solidFill>
                <a:latin typeface="Poppins"/>
                <a:ea typeface="Poppins"/>
                <a:cs typeface="Poppins"/>
                <a:sym typeface="Poppins"/>
              </a:rPr>
              <a:t>&lt;/body&gt;</a:t>
            </a:r>
          </a:p>
          <a:p>
            <a:pPr algn="l">
              <a:lnSpc>
                <a:spcPts val="993"/>
              </a:lnSpc>
            </a:pPr>
            <a:r>
              <a:rPr lang="en-US" sz="709">
                <a:solidFill>
                  <a:srgbClr val="1B517B"/>
                </a:solidFill>
                <a:latin typeface="Poppins"/>
                <a:ea typeface="Poppins"/>
                <a:cs typeface="Poppins"/>
                <a:sym typeface="Poppins"/>
              </a:rPr>
              <a:t>&lt;/html&gt;</a:t>
            </a:r>
          </a:p>
          <a:p>
            <a:pPr algn="l">
              <a:lnSpc>
                <a:spcPts val="993"/>
              </a:lnSpc>
            </a:pPr>
          </a:p>
          <a:p>
            <a:pPr algn="l">
              <a:lnSpc>
                <a:spcPts val="1273"/>
              </a:lnSpc>
              <a:spcBef>
                <a:spcPct val="0"/>
              </a:spcBef>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9625" r="0" b="-20744"/>
            </a:stretch>
          </a:blipFill>
        </p:spPr>
      </p:sp>
      <p:sp>
        <p:nvSpPr>
          <p:cNvPr name="Freeform 3" id="3"/>
          <p:cNvSpPr/>
          <p:nvPr/>
        </p:nvSpPr>
        <p:spPr>
          <a:xfrm flipH="false" flipV="false" rot="0">
            <a:off x="6225772" y="784252"/>
            <a:ext cx="1511146" cy="1511146"/>
          </a:xfrm>
          <a:custGeom>
            <a:avLst/>
            <a:gdLst/>
            <a:ahLst/>
            <a:cxnLst/>
            <a:rect r="r" b="b" t="t" l="l"/>
            <a:pathLst>
              <a:path h="1511146" w="1511146">
                <a:moveTo>
                  <a:pt x="0" y="0"/>
                </a:moveTo>
                <a:lnTo>
                  <a:pt x="1511146" y="0"/>
                </a:lnTo>
                <a:lnTo>
                  <a:pt x="1511146" y="1511146"/>
                </a:lnTo>
                <a:lnTo>
                  <a:pt x="0" y="151114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4309195" y="4433679"/>
            <a:ext cx="9669610" cy="2058519"/>
          </a:xfrm>
          <a:prstGeom prst="rect">
            <a:avLst/>
          </a:prstGeom>
        </p:spPr>
        <p:txBody>
          <a:bodyPr anchor="t" rtlCol="false" tIns="0" lIns="0" bIns="0" rIns="0">
            <a:spAutoFit/>
          </a:bodyPr>
          <a:lstStyle/>
          <a:p>
            <a:pPr algn="ctr">
              <a:lnSpc>
                <a:spcPts val="16228"/>
              </a:lnSpc>
            </a:pPr>
            <a:r>
              <a:rPr lang="en-US" b="true" sz="13523">
                <a:solidFill>
                  <a:srgbClr val="FFFFFF"/>
                </a:solidFill>
                <a:latin typeface="Barlow SemiCondensed Heavy"/>
                <a:ea typeface="Barlow SemiCondensed Heavy"/>
                <a:cs typeface="Barlow SemiCondensed Heavy"/>
                <a:sym typeface="Barlow SemiCondensed Heavy"/>
              </a:rPr>
              <a:t>KONIEC </a:t>
            </a:r>
          </a:p>
        </p:txBody>
      </p:sp>
      <p:sp>
        <p:nvSpPr>
          <p:cNvPr name="TextBox 5" id="5"/>
          <p:cNvSpPr txBox="true"/>
          <p:nvPr/>
        </p:nvSpPr>
        <p:spPr>
          <a:xfrm rot="0">
            <a:off x="8272079" y="1248255"/>
            <a:ext cx="3203431" cy="554566"/>
          </a:xfrm>
          <a:prstGeom prst="rect">
            <a:avLst/>
          </a:prstGeom>
        </p:spPr>
        <p:txBody>
          <a:bodyPr anchor="t" rtlCol="false" tIns="0" lIns="0" bIns="0" rIns="0">
            <a:spAutoFit/>
          </a:bodyPr>
          <a:lstStyle/>
          <a:p>
            <a:pPr algn="l">
              <a:lnSpc>
                <a:spcPts val="4172"/>
              </a:lnSpc>
            </a:pPr>
            <a:r>
              <a:rPr lang="en-US" sz="3476" b="true">
                <a:solidFill>
                  <a:srgbClr val="FFFFFF"/>
                </a:solidFill>
                <a:latin typeface="Poppins Bold"/>
                <a:ea typeface="Poppins Bold"/>
                <a:cs typeface="Poppins Bold"/>
                <a:sym typeface="Poppins Bold"/>
              </a:rPr>
              <a:t>ZSE RZESZÓW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DAGQo5vlv60</dc:identifier>
  <dcterms:modified xsi:type="dcterms:W3CDTF">2011-08-01T06:04:30Z</dcterms:modified>
  <cp:revision>1</cp:revision>
  <dc:title>Łączenie z bazą danych w PHP - biblioteka PDO</dc:title>
</cp:coreProperties>
</file>