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047" r:id="rId1"/>
  </p:sldMasterIdLst>
  <p:notesMasterIdLst>
    <p:notesMasterId r:id="rId38"/>
  </p:notesMasterIdLst>
  <p:handoutMasterIdLst>
    <p:handoutMasterId r:id="rId39"/>
  </p:handoutMasterIdLst>
  <p:sldIdLst>
    <p:sldId id="328" r:id="rId2"/>
    <p:sldId id="401" r:id="rId3"/>
    <p:sldId id="329" r:id="rId4"/>
    <p:sldId id="399" r:id="rId5"/>
    <p:sldId id="366" r:id="rId6"/>
    <p:sldId id="367" r:id="rId7"/>
    <p:sldId id="368" r:id="rId8"/>
    <p:sldId id="369" r:id="rId9"/>
    <p:sldId id="370" r:id="rId10"/>
    <p:sldId id="371" r:id="rId11"/>
    <p:sldId id="372" r:id="rId12"/>
    <p:sldId id="373" r:id="rId13"/>
    <p:sldId id="374" r:id="rId14"/>
    <p:sldId id="375" r:id="rId15"/>
    <p:sldId id="385" r:id="rId16"/>
    <p:sldId id="386" r:id="rId17"/>
    <p:sldId id="384" r:id="rId18"/>
    <p:sldId id="376" r:id="rId19"/>
    <p:sldId id="377" r:id="rId20"/>
    <p:sldId id="378" r:id="rId21"/>
    <p:sldId id="379" r:id="rId22"/>
    <p:sldId id="380" r:id="rId23"/>
    <p:sldId id="382" r:id="rId24"/>
    <p:sldId id="387" r:id="rId25"/>
    <p:sldId id="388" r:id="rId26"/>
    <p:sldId id="391" r:id="rId27"/>
    <p:sldId id="389" r:id="rId28"/>
    <p:sldId id="404" r:id="rId29"/>
    <p:sldId id="400" r:id="rId30"/>
    <p:sldId id="393" r:id="rId31"/>
    <p:sldId id="394" r:id="rId32"/>
    <p:sldId id="395" r:id="rId33"/>
    <p:sldId id="398" r:id="rId34"/>
    <p:sldId id="402" r:id="rId35"/>
    <p:sldId id="397" r:id="rId36"/>
    <p:sldId id="403" r:id="rId3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C0C0"/>
    <a:srgbClr val="FFFFFF"/>
    <a:srgbClr val="EAEAEA"/>
    <a:srgbClr val="DDDDDD"/>
    <a:srgbClr val="5F5F5F"/>
    <a:srgbClr val="969696"/>
    <a:srgbClr val="3C605F"/>
    <a:srgbClr val="85BA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/>
    <p:restoredTop sz="9460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67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67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F2108291-D98A-4FCA-A4E1-690931C6B124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77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50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77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 smtClean="0"/>
              <a:t>Click to edit Master text styles</a:t>
            </a:r>
          </a:p>
          <a:p>
            <a:pPr lvl="1"/>
            <a:r>
              <a:rPr lang="pl-PL" noProof="0" smtClean="0"/>
              <a:t>Second level</a:t>
            </a:r>
          </a:p>
          <a:p>
            <a:pPr lvl="2"/>
            <a:r>
              <a:rPr lang="pl-PL" noProof="0" smtClean="0"/>
              <a:t>Third level</a:t>
            </a:r>
          </a:p>
          <a:p>
            <a:pPr lvl="3"/>
            <a:r>
              <a:rPr lang="pl-PL" noProof="0" smtClean="0"/>
              <a:t>Fourth level</a:t>
            </a:r>
          </a:p>
          <a:p>
            <a:pPr lvl="4"/>
            <a:r>
              <a:rPr lang="pl-PL" noProof="0" smtClean="0"/>
              <a:t>Fifth level</a:t>
            </a:r>
          </a:p>
        </p:txBody>
      </p:sp>
      <p:sp>
        <p:nvSpPr>
          <p:cNvPr id="1177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177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anose="02020603050405020304" pitchFamily="18" charset="0"/>
              </a:defRPr>
            </a:lvl1pPr>
          </a:lstStyle>
          <a:p>
            <a:fld id="{37559B02-7A33-487E-BD76-D408656A8605}" type="slidenum">
              <a:rPr lang="pl-PL" altLang="pl-PL"/>
              <a:pPr/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6E188-F8E6-4E74-81AB-1839EE34AF1B}" type="slidenum">
              <a:rPr lang="pl-PL" altLang="pl-PL" smtClean="0"/>
              <a:pPr/>
              <a:t>‹#›</a:t>
            </a:fld>
            <a:endParaRPr lang="pl-PL" alt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29527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028396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B1A070-C7C3-44C7-A191-9B2704936F0F}" type="slidenum">
              <a:rPr lang="pl-PL" altLang="pl-PL" smtClean="0"/>
              <a:pPr/>
              <a:t>‹#›</a:t>
            </a:fld>
            <a:endParaRPr lang="pl-PL" altLang="pl-PL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1005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5"/>
            <a:ext cx="3703320" cy="4023359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5"/>
            <a:ext cx="3703320" cy="40233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845A-12A7-4D81-9870-195B08C76D9D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04214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703320" cy="32867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5BDD9E-394D-410C-A1C0-4510A558BF58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6718491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0636B-BCA0-4641-AFD8-B8A50DF614A8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21816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E49D5-3007-4BD2-B707-36C8DE283456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036034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0450" y="731520"/>
            <a:ext cx="4869180" cy="5257800"/>
          </a:xfrm>
        </p:spPr>
        <p:txBody>
          <a:bodyPr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2D6326F-A4D6-4EFF-9859-F4860EE79BDD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007021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60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845A-12A7-4D81-9870-195B08C76D9D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958589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B8A3D-32D3-4203-BE7C-643AD9B272C2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4149142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2302"/>
            <a:ext cx="1971675" cy="5759898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2302"/>
            <a:ext cx="5800725" cy="5759898"/>
          </a:xfrm>
        </p:spPr>
        <p:txBody>
          <a:bodyPr vert="eaVert" lIns="45720" tIns="0" rIns="45720" bIns="0"/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F28056-3C62-470B-A3FD-B97936A656DF}" type="slidenum">
              <a:rPr lang="pl-PL" altLang="pl-PL" smtClean="0"/>
              <a:pPr/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33617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9144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pl-PL" smtClean="0"/>
              <a:t>Edytuj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370F845A-12A7-4D81-9870-195B08C76D9D}" type="slidenum">
              <a:rPr lang="pl-PL" altLang="pl-PL" smtClean="0"/>
              <a:pPr/>
              <a:t>‹#›</a:t>
            </a:fld>
            <a:endParaRPr lang="pl-PL" altLang="pl-PL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9320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8" r:id="rId1"/>
    <p:sldLayoutId id="2147484049" r:id="rId2"/>
    <p:sldLayoutId id="2147484050" r:id="rId3"/>
    <p:sldLayoutId id="2147484051" r:id="rId4"/>
    <p:sldLayoutId id="2147484052" r:id="rId5"/>
    <p:sldLayoutId id="2147484053" r:id="rId6"/>
    <p:sldLayoutId id="2147484054" r:id="rId7"/>
    <p:sldLayoutId id="2147484055" r:id="rId8"/>
    <p:sldLayoutId id="2147484056" r:id="rId9"/>
    <p:sldLayoutId id="2147484057" r:id="rId10"/>
    <p:sldLayoutId id="2147484058" r:id="rId11"/>
  </p:sldLayoutIdLst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Instalowanie </a:t>
            </a:r>
            <a:r>
              <a:rPr lang="pl-PL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MSSQL </a:t>
            </a:r>
            <a: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2019 </a:t>
            </a:r>
            <a:r>
              <a:rPr lang="pl-PL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Developer w </a:t>
            </a:r>
            <a:r>
              <a:rPr lang="pl-PL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systemie Windows</a:t>
            </a:r>
            <a:r>
              <a:rPr lang="pl-PL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br>
              <a:rPr lang="pl-PL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pl-PL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1</a:t>
            </a:fld>
            <a:endParaRPr lang="pl-PL" altLang="pl-PL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dirty="0" smtClean="0"/>
              <a:t>ZSE- systemy baz danych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07004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Porównanie wersji</a:t>
            </a:r>
            <a:endParaRPr lang="pl-PL" dirty="0"/>
          </a:p>
        </p:txBody>
      </p:sp>
      <p:sp>
        <p:nvSpPr>
          <p:cNvPr id="6" name="Symbol zastępczy tekst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b="1" dirty="0"/>
              <a:t>Developer</a:t>
            </a:r>
          </a:p>
          <a:p>
            <a:endParaRPr lang="pl-PL" dirty="0"/>
          </a:p>
        </p:txBody>
      </p:sp>
      <p:sp>
        <p:nvSpPr>
          <p:cNvPr id="7" name="Symbol zastępczy zawartości 6"/>
          <p:cNvSpPr>
            <a:spLocks noGrp="1"/>
          </p:cNvSpPr>
          <p:nvPr>
            <p:ph sz="half" idx="2"/>
          </p:nvPr>
        </p:nvSpPr>
        <p:spPr>
          <a:xfrm>
            <a:off x="822960" y="2582335"/>
            <a:ext cx="3389000" cy="1854777"/>
          </a:xfrm>
        </p:spPr>
        <p:txBody>
          <a:bodyPr>
            <a:normAutofit fontScale="92500" lnSpcReduction="20000"/>
          </a:bodyPr>
          <a:lstStyle/>
          <a:p>
            <a:r>
              <a:rPr lang="pl-PL" dirty="0" smtClean="0"/>
              <a:t>SQL </a:t>
            </a:r>
            <a:r>
              <a:rPr lang="pl-PL" dirty="0"/>
              <a:t>Server 2019 Developer to oferująca komplet funkcji bezpłatna edycja z licencją do użytku jako baza danych do </a:t>
            </a:r>
            <a:r>
              <a:rPr lang="pl-PL" dirty="0" err="1"/>
              <a:t>developmentu</a:t>
            </a:r>
            <a:r>
              <a:rPr lang="pl-PL" dirty="0"/>
              <a:t> i testowania w środowisku nieprodukcyjnym</a:t>
            </a:r>
            <a:r>
              <a:rPr lang="pl-PL" dirty="0" smtClean="0"/>
              <a:t>.</a:t>
            </a:r>
          </a:p>
          <a:p>
            <a:r>
              <a:rPr lang="pl-PL" dirty="0" smtClean="0">
                <a:sym typeface="Wingdings" panose="05000000000000000000" pitchFamily="2" charset="2"/>
              </a:rPr>
              <a:t> pełna </a:t>
            </a:r>
            <a:r>
              <a:rPr lang="pl-PL" dirty="0" smtClean="0">
                <a:sym typeface="Wingdings" panose="05000000000000000000" pitchFamily="2" charset="2"/>
              </a:rPr>
              <a:t>wersja</a:t>
            </a:r>
            <a:endParaRPr lang="pl-PL" dirty="0"/>
          </a:p>
          <a:p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pl-PL" b="1" dirty="0"/>
              <a:t>Express</a:t>
            </a:r>
          </a:p>
          <a:p>
            <a:endParaRPr lang="pl-PL" dirty="0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436952" cy="1854778"/>
          </a:xfrm>
        </p:spPr>
        <p:txBody>
          <a:bodyPr>
            <a:normAutofit fontScale="92500" lnSpcReduction="20000"/>
          </a:bodyPr>
          <a:lstStyle/>
          <a:p>
            <a:r>
              <a:rPr lang="pl-PL" dirty="0" smtClean="0"/>
              <a:t>SQL </a:t>
            </a:r>
            <a:r>
              <a:rPr lang="pl-PL" dirty="0"/>
              <a:t>Server 2019 Express to bezpłatna edycja programu SQL Server, idealna do </a:t>
            </a:r>
            <a:r>
              <a:rPr lang="pl-PL" dirty="0" err="1"/>
              <a:t>developmentu</a:t>
            </a:r>
            <a:r>
              <a:rPr lang="pl-PL" dirty="0"/>
              <a:t> aplikacji desktopowych, aplikacji internetowych oraz małych aplikacji serwerowych.</a:t>
            </a:r>
          </a:p>
          <a:p>
            <a:r>
              <a:rPr lang="pl-PL" dirty="0" smtClean="0">
                <a:sym typeface="Wingdings" panose="05000000000000000000" pitchFamily="2" charset="2"/>
              </a:rPr>
              <a:t>okrojona wersja 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2</a:t>
            </a:fld>
            <a:endParaRPr lang="pl-PL" altLang="pl-PL"/>
          </a:p>
        </p:txBody>
      </p:sp>
      <p:sp>
        <p:nvSpPr>
          <p:cNvPr id="10" name="pole tekstowe 9"/>
          <p:cNvSpPr txBox="1"/>
          <p:nvPr/>
        </p:nvSpPr>
        <p:spPr>
          <a:xfrm>
            <a:off x="611560" y="4416398"/>
            <a:ext cx="77552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W szkole instalujemy wszystko domyślnie na dysku C. Poprawnie instalując jako serwer baz danych na różnych dyskach w odpowiednich katalogach. U mnie struktura jak na obrazku.</a:t>
            </a:r>
            <a:endParaRPr lang="pl-PL" dirty="0"/>
          </a:p>
        </p:txBody>
      </p:sp>
      <p:pic>
        <p:nvPicPr>
          <p:cNvPr id="11" name="Obraz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5112704"/>
            <a:ext cx="4648686" cy="1733803"/>
          </a:xfrm>
          <a:prstGeom prst="rect">
            <a:avLst/>
          </a:prstGeom>
        </p:spPr>
      </p:pic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599770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66132"/>
          </a:xfrm>
        </p:spPr>
        <p:txBody>
          <a:bodyPr>
            <a:normAutofit/>
          </a:bodyPr>
          <a:lstStyle/>
          <a:p>
            <a:r>
              <a:rPr lang="pl-PL" sz="3200" dirty="0"/>
              <a:t>Pobieranie serwera:</a:t>
            </a: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96752"/>
            <a:ext cx="7653787" cy="4824535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3</a:t>
            </a:fld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550387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66132"/>
          </a:xfrm>
        </p:spPr>
        <p:txBody>
          <a:bodyPr>
            <a:normAutofit/>
          </a:bodyPr>
          <a:lstStyle/>
          <a:p>
            <a:r>
              <a:rPr lang="pl-PL" sz="3200" dirty="0"/>
              <a:t>Pobieranie serwera:</a:t>
            </a: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1340768"/>
            <a:ext cx="7543800" cy="4441253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4</a:t>
            </a:fld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4059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10148"/>
          </a:xfrm>
        </p:spPr>
        <p:txBody>
          <a:bodyPr>
            <a:normAutofit/>
          </a:bodyPr>
          <a:lstStyle/>
          <a:p>
            <a:r>
              <a:rPr lang="pl-PL" sz="3200" dirty="0" smtClean="0"/>
              <a:t>Po ściągnięciu pliku: </a:t>
            </a:r>
            <a:endParaRPr lang="pl-PL" sz="3200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391924"/>
            <a:ext cx="4320480" cy="3843351"/>
          </a:xfrm>
        </p:spPr>
      </p:pic>
      <p:pic>
        <p:nvPicPr>
          <p:cNvPr id="8" name="Symbol zastępczy zawartości 7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391924"/>
            <a:ext cx="4248472" cy="3816424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5</a:t>
            </a:fld>
            <a:endParaRPr lang="pl-PL" altLang="pl-PL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094245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Uruchomienie pliku instalacyjnego</a:t>
            </a:r>
            <a:endParaRPr lang="pl-PL" sz="3200" dirty="0"/>
          </a:p>
        </p:txBody>
      </p:sp>
      <p:pic>
        <p:nvPicPr>
          <p:cNvPr id="6" name="Symbol zastępczy zawartości 5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952094"/>
            <a:ext cx="4054389" cy="3603758"/>
          </a:xfrm>
        </p:spPr>
      </p:pic>
      <p:pic>
        <p:nvPicPr>
          <p:cNvPr id="7" name="Symbol zastępczy zawartości 6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952093"/>
            <a:ext cx="4320480" cy="2345983"/>
          </a:xfrm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845A-12A7-4D81-9870-195B08C76D9D}" type="slidenum">
              <a:rPr lang="pl-PL" altLang="pl-PL" smtClean="0"/>
              <a:pPr/>
              <a:t>6</a:t>
            </a:fld>
            <a:endParaRPr lang="pl-PL" altLang="pl-PL"/>
          </a:p>
        </p:txBody>
      </p:sp>
      <p:pic>
        <p:nvPicPr>
          <p:cNvPr id="8" name="Symbol zastępczy zawartości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4437112"/>
            <a:ext cx="4248472" cy="1891011"/>
          </a:xfrm>
          <a:prstGeom prst="rect">
            <a:avLst/>
          </a:prstGeom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5216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10" name="Symbol zastępczy zawartości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979" y="0"/>
            <a:ext cx="8028384" cy="6312918"/>
          </a:xfrm>
        </p:spPr>
      </p:pic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F845A-12A7-4D81-9870-195B08C76D9D}" type="slidenum">
              <a:rPr lang="pl-PL" altLang="pl-PL" smtClean="0"/>
              <a:pPr/>
              <a:t>7</a:t>
            </a:fld>
            <a:endParaRPr lang="pl-PL" altLang="pl-PL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84353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8543"/>
            <a:ext cx="8352928" cy="6221148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8</a:t>
            </a:fld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0092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0"/>
            <a:ext cx="8157843" cy="6102067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9</a:t>
            </a:fld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366787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8424936" cy="6335553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10</a:t>
            </a:fld>
            <a:endParaRPr lang="pl-PL" altLang="pl-PL"/>
          </a:p>
        </p:txBody>
      </p:sp>
      <p:sp>
        <p:nvSpPr>
          <p:cNvPr id="3" name="pole tekstowe 2"/>
          <p:cNvSpPr txBox="1"/>
          <p:nvPr/>
        </p:nvSpPr>
        <p:spPr>
          <a:xfrm>
            <a:off x="683568" y="5966221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Update na zajęciach wykonamy później</a:t>
            </a:r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98806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0"/>
            <a:ext cx="8208912" cy="6142390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11</a:t>
            </a:fld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62161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0"/>
            <a:ext cx="8280920" cy="6252262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12</a:t>
            </a:fld>
            <a:endParaRPr lang="pl-PL" altLang="pl-PL"/>
          </a:p>
        </p:txBody>
      </p:sp>
      <p:sp>
        <p:nvSpPr>
          <p:cNvPr id="6" name="Prostokąt 5"/>
          <p:cNvSpPr/>
          <p:nvPr/>
        </p:nvSpPr>
        <p:spPr>
          <a:xfrm>
            <a:off x="323528" y="566042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 smtClean="0"/>
              <a:t>Po </a:t>
            </a:r>
            <a:r>
              <a:rPr lang="pl-PL" dirty="0"/>
              <a:t>wybraniu nowej instalacji należy wskazać jakie komponenty mają być </a:t>
            </a:r>
            <a:r>
              <a:rPr lang="pl-PL" dirty="0" smtClean="0"/>
              <a:t>zainstalowane</a:t>
            </a:r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00187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53" y="-22626"/>
            <a:ext cx="5904656" cy="6090497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13</a:t>
            </a:fld>
            <a:endParaRPr lang="pl-PL" altLang="pl-PL"/>
          </a:p>
        </p:txBody>
      </p:sp>
      <p:sp>
        <p:nvSpPr>
          <p:cNvPr id="6" name="Prostokąt 5"/>
          <p:cNvSpPr/>
          <p:nvPr/>
        </p:nvSpPr>
        <p:spPr>
          <a:xfrm>
            <a:off x="6337594" y="210283"/>
            <a:ext cx="277090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l-PL" dirty="0"/>
              <a:t>Kolejny etap pozwala wybrać czy jest to instalacja tzw. instancji domyślnej (w tym trybie nazwa serwera bazy danych to nazwa systemu, w której ten serwer został zainstalowany np. SRV1 - instancja domyślna może być tylko jedna), lub instancji nazwanej wtedy nazwa serwera to np. SRV1\WAPRO gdzie SRV1 to nazwa komputera w systemie a WAPRO to nazwa instancji, w ten sposób </a:t>
            </a:r>
            <a:r>
              <a:rPr lang="pl-PL" dirty="0" smtClean="0"/>
              <a:t>można zainstalować </a:t>
            </a:r>
            <a:r>
              <a:rPr lang="pl-PL" dirty="0"/>
              <a:t>wiele wystąpień serwera baz danych w jednym systemie. </a:t>
            </a:r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383630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0"/>
            <a:ext cx="8352928" cy="6295927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14</a:t>
            </a:fld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924719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15</a:t>
            </a:fld>
            <a:endParaRPr lang="pl-PL" altLang="pl-PL"/>
          </a:p>
        </p:txBody>
      </p:sp>
      <p:pic>
        <p:nvPicPr>
          <p:cNvPr id="8" name="Obraz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45858"/>
            <a:ext cx="8136904" cy="6090496"/>
          </a:xfrm>
          <a:prstGeom prst="rect">
            <a:avLst/>
          </a:prstGeom>
        </p:spPr>
      </p:pic>
      <p:sp>
        <p:nvSpPr>
          <p:cNvPr id="5" name="Prostokąt 4"/>
          <p:cNvSpPr/>
          <p:nvPr/>
        </p:nvSpPr>
        <p:spPr>
          <a:xfrm>
            <a:off x="3837363" y="494116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/>
              <a:t>Zakładka </a:t>
            </a:r>
            <a:r>
              <a:rPr lang="pl-PL" dirty="0" err="1"/>
              <a:t>Collation</a:t>
            </a:r>
            <a:r>
              <a:rPr lang="pl-PL" dirty="0"/>
              <a:t> pozwala określić strony </a:t>
            </a:r>
            <a:r>
              <a:rPr lang="pl-PL" dirty="0" smtClean="0"/>
              <a:t>kodowe</a:t>
            </a:r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842460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16</a:t>
            </a:fld>
            <a:endParaRPr lang="pl-PL" altLang="pl-PL"/>
          </a:p>
        </p:txBody>
      </p:sp>
      <p:pic>
        <p:nvPicPr>
          <p:cNvPr id="5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16632"/>
            <a:ext cx="8706421" cy="5760640"/>
          </a:xfrm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87510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Podsumowanie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16832"/>
            <a:ext cx="4032448" cy="4022725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17</a:t>
            </a:fld>
            <a:endParaRPr lang="pl-PL" altLang="pl-PL"/>
          </a:p>
        </p:txBody>
      </p:sp>
      <p:pic>
        <p:nvPicPr>
          <p:cNvPr id="6" name="Symbol zastępczy zawartości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920667"/>
            <a:ext cx="4835556" cy="4018889"/>
          </a:xfrm>
          <a:prstGeom prst="rect">
            <a:avLst/>
          </a:prstGeom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173681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0"/>
            <a:ext cx="8136904" cy="6118953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18</a:t>
            </a:fld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010456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694124"/>
          </a:xfrm>
        </p:spPr>
        <p:txBody>
          <a:bodyPr>
            <a:normAutofit/>
          </a:bodyPr>
          <a:lstStyle/>
          <a:p>
            <a:r>
              <a:rPr lang="pl-PL" sz="2800" dirty="0" smtClean="0"/>
              <a:t>Ustawienie katalogów instalacyjnych</a:t>
            </a:r>
            <a:endParaRPr lang="pl-PL" sz="2800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59" y="1196752"/>
            <a:ext cx="7586403" cy="5040560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19</a:t>
            </a:fld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1460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286604"/>
            <a:ext cx="8043232" cy="1450757"/>
          </a:xfrm>
        </p:spPr>
        <p:txBody>
          <a:bodyPr>
            <a:normAutofit/>
          </a:bodyPr>
          <a:lstStyle/>
          <a:p>
            <a:r>
              <a:rPr lang="pl-PL" sz="3200" dirty="0" smtClean="0"/>
              <a:t>Ilość plików zależna od ilości rdzenia, np. 1 rdzeń- 1 plik, 2 rdzenie – 2 pliki, 4 rdzenie-4pliki, jeżeli 8 lub więcej rdzeni to 8 plików</a:t>
            </a:r>
            <a:endParaRPr lang="pl-PL" sz="3200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2087210"/>
            <a:ext cx="3172976" cy="4022725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20</a:t>
            </a:fld>
            <a:endParaRPr lang="pl-PL" alt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1261" y="1956610"/>
            <a:ext cx="5992739" cy="4283927"/>
          </a:xfrm>
          <a:prstGeom prst="rect">
            <a:avLst/>
          </a:prstGeom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46044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087" y="116632"/>
            <a:ext cx="7823276" cy="5904656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21</a:t>
            </a:fld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4313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51520" y="286604"/>
            <a:ext cx="8568952" cy="1450757"/>
          </a:xfrm>
        </p:spPr>
        <p:txBody>
          <a:bodyPr>
            <a:normAutofit fontScale="90000"/>
          </a:bodyPr>
          <a:lstStyle/>
          <a:p>
            <a:r>
              <a:rPr lang="pl-PL" sz="2800" dirty="0" smtClean="0"/>
              <a:t>W moim przypadku gdy mam 12 GB RAM-u, ustawiam max 5 na zapytania. W szkole możemy zostawić domyślnie, ponieważ co zajęcia komputery są wyłączane, i serwer z automatu nie startuje. 5GB musimy zostawić na system Windows.</a:t>
            </a:r>
            <a:endParaRPr lang="pl-PL" sz="2800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22</a:t>
            </a:fld>
            <a:endParaRPr lang="pl-PL" altLang="pl-PL"/>
          </a:p>
        </p:txBody>
      </p:sp>
      <p:pic>
        <p:nvPicPr>
          <p:cNvPr id="7" name="Symbol zastępczy zawartości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846263"/>
            <a:ext cx="6408711" cy="4464852"/>
          </a:xfrm>
          <a:prstGeom prst="rect">
            <a:avLst/>
          </a:prstGeom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53288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286604"/>
            <a:ext cx="7899216" cy="1450757"/>
          </a:xfrm>
        </p:spPr>
        <p:txBody>
          <a:bodyPr>
            <a:normAutofit/>
          </a:bodyPr>
          <a:lstStyle/>
          <a:p>
            <a:r>
              <a:rPr lang="pl-PL" sz="3200" dirty="0" smtClean="0"/>
              <a:t>Obsługa dużych plików, np. </a:t>
            </a:r>
            <a:r>
              <a:rPr lang="pl-PL" sz="3200" dirty="0" smtClean="0"/>
              <a:t>zdjęć, muzyki </a:t>
            </a:r>
            <a:r>
              <a:rPr lang="pl-PL" sz="3200" dirty="0" smtClean="0"/>
              <a:t>Zostawiamy domyślnie.</a:t>
            </a:r>
            <a:endParaRPr lang="pl-PL" sz="3200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846263"/>
            <a:ext cx="5739148" cy="4287144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23</a:t>
            </a:fld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4882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24</a:t>
            </a:fld>
            <a:endParaRPr lang="pl-PL" altLang="pl-PL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8640"/>
            <a:ext cx="7776864" cy="5809410"/>
          </a:xfrm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1311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116632"/>
            <a:ext cx="8064896" cy="6042606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25</a:t>
            </a:fld>
            <a:endParaRPr lang="pl-PL" altLang="pl-PL"/>
          </a:p>
        </p:txBody>
      </p:sp>
      <p:sp>
        <p:nvSpPr>
          <p:cNvPr id="2" name="Symbol zastępczy stopki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62350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Uruchamianie serwera</a:t>
            </a:r>
            <a:endParaRPr lang="pl-PL" sz="3200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93" y="2893514"/>
            <a:ext cx="6061816" cy="2448272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26</a:t>
            </a:fld>
            <a:endParaRPr lang="pl-PL" altLang="pl-PL"/>
          </a:p>
        </p:txBody>
      </p:sp>
      <p:pic>
        <p:nvPicPr>
          <p:cNvPr id="6" name="Obraz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92" y="2060848"/>
            <a:ext cx="3680219" cy="734295"/>
          </a:xfrm>
          <a:prstGeom prst="rect">
            <a:avLst/>
          </a:prstGeom>
        </p:spPr>
      </p:pic>
      <p:pic>
        <p:nvPicPr>
          <p:cNvPr id="7" name="Symbol zastępczy zawartości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1737361"/>
            <a:ext cx="3151951" cy="4022725"/>
          </a:xfrm>
          <a:prstGeom prst="rect">
            <a:avLst/>
          </a:prstGeom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7180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Ustawienia serwera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40" y="3065502"/>
            <a:ext cx="4896544" cy="2583404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27</a:t>
            </a:fld>
            <a:endParaRPr lang="pl-PL" altLang="pl-PL"/>
          </a:p>
        </p:txBody>
      </p:sp>
      <p:pic>
        <p:nvPicPr>
          <p:cNvPr id="6" name="Symbol zastępczy zawartości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844824"/>
            <a:ext cx="3319724" cy="4022725"/>
          </a:xfrm>
          <a:prstGeom prst="rect">
            <a:avLst/>
          </a:prstGeom>
        </p:spPr>
      </p:pic>
      <p:pic>
        <p:nvPicPr>
          <p:cNvPr id="8" name="Obraz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740" y="2034284"/>
            <a:ext cx="3680219" cy="734295"/>
          </a:xfrm>
          <a:prstGeom prst="rect">
            <a:avLst/>
          </a:prstGeom>
        </p:spPr>
      </p:pic>
      <p:sp>
        <p:nvSpPr>
          <p:cNvPr id="3" name="pole tekstowe 2"/>
          <p:cNvSpPr txBox="1"/>
          <p:nvPr/>
        </p:nvSpPr>
        <p:spPr>
          <a:xfrm>
            <a:off x="403246" y="5790346"/>
            <a:ext cx="5184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Jeśli chcemy na zewnątrz udostępniać usługi serwera</a:t>
            </a:r>
            <a:endParaRPr lang="pl-PL" dirty="0"/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98209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II sposób uruchamiania serwera - usługi</a:t>
            </a:r>
            <a:endParaRPr lang="pl-PL" sz="3200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5794" y="1844824"/>
            <a:ext cx="6078131" cy="4022725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28</a:t>
            </a:fld>
            <a:endParaRPr lang="pl-PL" alt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181936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66132"/>
          </a:xfrm>
        </p:spPr>
        <p:txBody>
          <a:bodyPr>
            <a:normAutofit fontScale="90000"/>
          </a:bodyPr>
          <a:lstStyle/>
          <a:p>
            <a:r>
              <a:rPr lang="pl-PL" sz="3600" dirty="0" smtClean="0"/>
              <a:t>Pobieranie i instalacja Management Studio</a:t>
            </a:r>
            <a:endParaRPr lang="pl-PL" sz="3600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86" y="1196753"/>
            <a:ext cx="7757761" cy="4672236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29</a:t>
            </a:fld>
            <a:endParaRPr lang="pl-PL" altLang="pl-PL"/>
          </a:p>
        </p:txBody>
      </p:sp>
      <p:sp>
        <p:nvSpPr>
          <p:cNvPr id="3" name="Prostokąt 2"/>
          <p:cNvSpPr/>
          <p:nvPr/>
        </p:nvSpPr>
        <p:spPr>
          <a:xfrm>
            <a:off x="395536" y="5876947"/>
            <a:ext cx="59418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/>
              <a:t>Management </a:t>
            </a:r>
            <a:r>
              <a:rPr lang="pl-PL" dirty="0" smtClean="0"/>
              <a:t>Studio to narzędzie do zarządzania bazą danych</a:t>
            </a:r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5751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910148"/>
          </a:xfrm>
        </p:spPr>
        <p:txBody>
          <a:bodyPr>
            <a:normAutofit fontScale="90000"/>
          </a:bodyPr>
          <a:lstStyle/>
          <a:p>
            <a:r>
              <a:rPr lang="pl-PL" sz="3600" dirty="0"/>
              <a:t>Pobieranie i instalacja </a:t>
            </a:r>
            <a:r>
              <a:rPr lang="pl-PL" sz="3600" dirty="0" smtClean="0"/>
              <a:t>Management </a:t>
            </a:r>
            <a:r>
              <a:rPr lang="pl-PL" sz="3600" dirty="0"/>
              <a:t>Studio</a:t>
            </a: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196753"/>
            <a:ext cx="7611184" cy="4975410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30</a:t>
            </a:fld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48971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66132"/>
          </a:xfrm>
        </p:spPr>
        <p:txBody>
          <a:bodyPr>
            <a:normAutofit/>
          </a:bodyPr>
          <a:lstStyle/>
          <a:p>
            <a:r>
              <a:rPr lang="pl-PL" sz="3200" dirty="0" smtClean="0"/>
              <a:t>Instalowanie cumulative update</a:t>
            </a:r>
            <a:endParaRPr lang="pl-PL" sz="3200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361" y="1192354"/>
            <a:ext cx="7602001" cy="4360979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31</a:t>
            </a:fld>
            <a:endParaRPr lang="pl-PL" alt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539552" y="5553333"/>
            <a:ext cx="8064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Zawsze instalujemy ostatni </a:t>
            </a:r>
            <a:r>
              <a:rPr lang="pl-PL" dirty="0"/>
              <a:t>cumulative </a:t>
            </a:r>
            <a:r>
              <a:rPr lang="pl-PL" dirty="0" smtClean="0"/>
              <a:t>update, a jak jest nowy </a:t>
            </a:r>
            <a:r>
              <a:rPr lang="pl-PL" dirty="0" err="1" smtClean="0"/>
              <a:t>servis</a:t>
            </a:r>
            <a:r>
              <a:rPr lang="pl-PL" dirty="0" smtClean="0"/>
              <a:t> </a:t>
            </a:r>
            <a:r>
              <a:rPr lang="pl-PL" dirty="0" err="1" smtClean="0"/>
              <a:t>pack</a:t>
            </a:r>
            <a:r>
              <a:rPr lang="pl-PL" dirty="0" smtClean="0"/>
              <a:t> to ostatni </a:t>
            </a:r>
            <a:r>
              <a:rPr lang="pl-PL" dirty="0" err="1" smtClean="0"/>
              <a:t>servis</a:t>
            </a:r>
            <a:r>
              <a:rPr lang="pl-PL" dirty="0" smtClean="0"/>
              <a:t> </a:t>
            </a:r>
            <a:r>
              <a:rPr lang="pl-PL" dirty="0" err="1" smtClean="0"/>
              <a:t>pack</a:t>
            </a:r>
            <a:r>
              <a:rPr lang="pl-PL" dirty="0" smtClean="0"/>
              <a:t> a następnie ostatni </a:t>
            </a:r>
            <a:r>
              <a:rPr lang="pl-PL" dirty="0"/>
              <a:t>cumulative </a:t>
            </a:r>
            <a:r>
              <a:rPr lang="pl-PL" dirty="0" smtClean="0"/>
              <a:t>update.</a:t>
            </a:r>
            <a:endParaRPr lang="pl-PL" dirty="0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04979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34189" y="225182"/>
            <a:ext cx="7543800" cy="838140"/>
          </a:xfrm>
        </p:spPr>
        <p:txBody>
          <a:bodyPr>
            <a:normAutofit/>
          </a:bodyPr>
          <a:lstStyle/>
          <a:p>
            <a:r>
              <a:rPr lang="pl-PL" sz="3200" dirty="0"/>
              <a:t>Instalowanie cumulative update</a:t>
            </a: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9" y="1412776"/>
            <a:ext cx="8617147" cy="4348101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32</a:t>
            </a:fld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75890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822960" y="286605"/>
            <a:ext cx="7543800" cy="766132"/>
          </a:xfrm>
        </p:spPr>
        <p:txBody>
          <a:bodyPr>
            <a:normAutofit/>
          </a:bodyPr>
          <a:lstStyle/>
          <a:p>
            <a:r>
              <a:rPr lang="pl-PL" sz="3200" dirty="0"/>
              <a:t>Instalowanie cumulative update</a:t>
            </a:r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33</a:t>
            </a:fld>
            <a:endParaRPr lang="pl-PL" altLang="pl-PL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980547"/>
            <a:ext cx="7611184" cy="4888442"/>
          </a:xfrm>
        </p:spPr>
      </p:pic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3029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3200" dirty="0" smtClean="0"/>
              <a:t>Uruchamianie </a:t>
            </a:r>
            <a:r>
              <a:rPr lang="pl-PL" sz="3200" dirty="0"/>
              <a:t>Management Studio</a:t>
            </a:r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325" y="1914356"/>
            <a:ext cx="7543800" cy="3886538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34</a:t>
            </a:fld>
            <a:endParaRPr lang="pl-PL" alt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029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sz="2800" dirty="0" smtClean="0"/>
              <a:t>W ustawieniach serwera, prawy klawisz myszy </a:t>
            </a:r>
            <a:r>
              <a:rPr lang="pl-PL" sz="2800" dirty="0" smtClean="0">
                <a:sym typeface="Wingdings" panose="05000000000000000000" pitchFamily="2" charset="2"/>
              </a:rPr>
              <a:t> właściwości  ustawiamy jeszcze kompresowanie backupów</a:t>
            </a:r>
            <a:endParaRPr lang="pl-PL" sz="2800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736" y="1748550"/>
            <a:ext cx="4562721" cy="4022725"/>
          </a:xfr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35</a:t>
            </a:fld>
            <a:endParaRPr lang="pl-PL" altLang="pl-PL"/>
          </a:p>
        </p:txBody>
      </p:sp>
      <p:sp>
        <p:nvSpPr>
          <p:cNvPr id="3" name="pole tekstowe 2"/>
          <p:cNvSpPr txBox="1"/>
          <p:nvPr/>
        </p:nvSpPr>
        <p:spPr>
          <a:xfrm>
            <a:off x="467544" y="5733256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l-PL" dirty="0" smtClean="0">
                <a:solidFill>
                  <a:srgbClr val="FF0000"/>
                </a:solidFill>
              </a:rPr>
              <a:t>UWAGA! </a:t>
            </a:r>
            <a:r>
              <a:rPr lang="pl-PL" dirty="0" smtClean="0"/>
              <a:t>Jeśli dokonujemy jakichkolwiek zmian na serwerze w </a:t>
            </a:r>
            <a:r>
              <a:rPr lang="pl-PL" dirty="0"/>
              <a:t>Management </a:t>
            </a:r>
            <a:r>
              <a:rPr lang="pl-PL" dirty="0" smtClean="0"/>
              <a:t>Studio to zmiany zostaną zapisane dopiero po restarcie serwera.</a:t>
            </a:r>
            <a:endParaRPr lang="pl-PL" dirty="0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251260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err="1" smtClean="0"/>
              <a:t>Restore</a:t>
            </a:r>
            <a:r>
              <a:rPr lang="pl-PL" dirty="0" smtClean="0"/>
              <a:t> bazy </a:t>
            </a:r>
            <a:r>
              <a:rPr lang="pl-PL" dirty="0" err="1"/>
              <a:t>N</a:t>
            </a:r>
            <a:r>
              <a:rPr lang="pl-PL" dirty="0" err="1" smtClean="0"/>
              <a:t>orthwind</a:t>
            </a:r>
            <a:endParaRPr lang="pl-PL" dirty="0"/>
          </a:p>
        </p:txBody>
      </p:sp>
      <p:pic>
        <p:nvPicPr>
          <p:cNvPr id="5" name="Symbol zastępczy zawartości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5576" y="1793285"/>
            <a:ext cx="4560864" cy="3869436"/>
          </a:xfrm>
          <a:prstGeom prst="rect">
            <a:avLst/>
          </a:prstGeom>
        </p:spPr>
      </p:pic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93575E-465E-453D-9619-096B71A85251}" type="slidenum">
              <a:rPr lang="pl-PL" altLang="pl-PL" smtClean="0"/>
              <a:pPr/>
              <a:t>36</a:t>
            </a:fld>
            <a:endParaRPr lang="pl-PL" altLang="pl-PL"/>
          </a:p>
        </p:txBody>
      </p:sp>
      <p:sp>
        <p:nvSpPr>
          <p:cNvPr id="6" name="pole tekstowe 5"/>
          <p:cNvSpPr txBox="1"/>
          <p:nvPr/>
        </p:nvSpPr>
        <p:spPr>
          <a:xfrm>
            <a:off x="179512" y="5718646"/>
            <a:ext cx="89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Ze strony przedmiotowej pobieramy bazę a następnie na serwerze prawy klawisz myszy i wybieramy </a:t>
            </a:r>
            <a:r>
              <a:rPr lang="pl-PL" dirty="0" err="1" smtClean="0"/>
              <a:t>Restore</a:t>
            </a:r>
            <a:r>
              <a:rPr lang="pl-PL" dirty="0" smtClean="0"/>
              <a:t>. Starą wersję </a:t>
            </a:r>
            <a:r>
              <a:rPr lang="pl-PL" dirty="0" err="1" smtClean="0"/>
              <a:t>Nortwinda</a:t>
            </a:r>
            <a:r>
              <a:rPr lang="pl-PL" dirty="0" smtClean="0"/>
              <a:t> na </a:t>
            </a:r>
            <a:r>
              <a:rPr lang="pl-PL" dirty="0" smtClean="0"/>
              <a:t>nowym serwerze otworzymy- odwrotnie nie.</a:t>
            </a:r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5796136" y="2060848"/>
            <a:ext cx="2411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dirty="0" err="1" smtClean="0"/>
              <a:t>Restore</a:t>
            </a:r>
            <a:r>
              <a:rPr lang="pl-PL" dirty="0" smtClean="0"/>
              <a:t> - przywrócenie </a:t>
            </a:r>
            <a:r>
              <a:rPr lang="pl-PL" dirty="0"/>
              <a:t>bazy danych z </a:t>
            </a:r>
            <a:r>
              <a:rPr lang="pl-PL" dirty="0" err="1"/>
              <a:t>backupa</a:t>
            </a:r>
            <a:r>
              <a:rPr lang="pl-PL" dirty="0"/>
              <a:t>.</a:t>
            </a:r>
          </a:p>
        </p:txBody>
      </p:sp>
      <p:sp>
        <p:nvSpPr>
          <p:cNvPr id="7" name="Symbol zastępczy stopki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pl-PL" smtClean="0"/>
              <a:t>ZSE- systemy baz danych </a:t>
            </a:r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020634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kcja">
  <a:themeElements>
    <a:clrScheme name="Retrospekcja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kcj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kcj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906</TotalTime>
  <Words>619</Words>
  <Application>Microsoft Office PowerPoint</Application>
  <PresentationFormat>Pokaz na ekranie (4:3)</PresentationFormat>
  <Paragraphs>111</Paragraphs>
  <Slides>36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36</vt:i4>
      </vt:variant>
    </vt:vector>
  </HeadingPairs>
  <TitlesOfParts>
    <vt:vector size="41" baseType="lpstr">
      <vt:lpstr>Calibri</vt:lpstr>
      <vt:lpstr>Calibri Light</vt:lpstr>
      <vt:lpstr>Times New Roman</vt:lpstr>
      <vt:lpstr>Wingdings</vt:lpstr>
      <vt:lpstr>Retrospekcja</vt:lpstr>
      <vt:lpstr>Instalowanie MSSQL 2019 Developer w systemie Windows. </vt:lpstr>
      <vt:lpstr>Porównanie wersji</vt:lpstr>
      <vt:lpstr>Pobieranie serwera:</vt:lpstr>
      <vt:lpstr>Pobieranie serwera:</vt:lpstr>
      <vt:lpstr>Po ściągnięciu pliku: </vt:lpstr>
      <vt:lpstr>Uruchomienie pliku instalacyjnego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Podsumowanie</vt:lpstr>
      <vt:lpstr>Prezentacja programu PowerPoint</vt:lpstr>
      <vt:lpstr>Ustawienie katalogów instalacyjnych</vt:lpstr>
      <vt:lpstr>Ilość plików zależna od ilości rdzenia, np. 1 rdzeń- 1 plik, 2 rdzenie – 2 pliki, 4 rdzenie-4pliki, jeżeli 8 lub więcej rdzeni to 8 plików</vt:lpstr>
      <vt:lpstr>Prezentacja programu PowerPoint</vt:lpstr>
      <vt:lpstr>W moim przypadku gdy mam 12 GB RAM-u, ustawiam max 5 na zapytania. W szkole możemy zostawić domyślnie, ponieważ co zajęcia komputery są wyłączane, i serwer z automatu nie startuje. 5GB musimy zostawić na system Windows.</vt:lpstr>
      <vt:lpstr>Obsługa dużych plików, np. zdjęć, muzyki Zostawiamy domyślnie.</vt:lpstr>
      <vt:lpstr>Prezentacja programu PowerPoint</vt:lpstr>
      <vt:lpstr>Prezentacja programu PowerPoint</vt:lpstr>
      <vt:lpstr>Uruchamianie serwera</vt:lpstr>
      <vt:lpstr>Ustawienia serwera</vt:lpstr>
      <vt:lpstr>II sposób uruchamiania serwera - usługi</vt:lpstr>
      <vt:lpstr>Pobieranie i instalacja Management Studio</vt:lpstr>
      <vt:lpstr>Pobieranie i instalacja Management Studio</vt:lpstr>
      <vt:lpstr>Instalowanie cumulative update</vt:lpstr>
      <vt:lpstr>Instalowanie cumulative update</vt:lpstr>
      <vt:lpstr>Instalowanie cumulative update</vt:lpstr>
      <vt:lpstr>Uruchamianie Management Studio</vt:lpstr>
      <vt:lpstr>W ustawieniach serwera, prawy klawisz myszy  właściwości  ustawiamy jeszcze kompresowanie backupów</vt:lpstr>
      <vt:lpstr>Restore bazy Northwind</vt:lpstr>
    </vt:vector>
  </TitlesOfParts>
  <Company>DOM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Systemy Wspomagania Decyzji</dc:title>
  <dc:creator>Stachu Iwan</dc:creator>
  <cp:lastModifiedBy>Użytkownik systemu Windows</cp:lastModifiedBy>
  <cp:revision>78</cp:revision>
  <dcterms:created xsi:type="dcterms:W3CDTF">2007-09-10T17:58:53Z</dcterms:created>
  <dcterms:modified xsi:type="dcterms:W3CDTF">2020-11-29T18:04:10Z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TC011408341045</vt:lpwstr>
  </property>
</Properties>
</file>