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6"/>
  </p:notesMasterIdLst>
  <p:handoutMasterIdLst>
    <p:handoutMasterId r:id="rId17"/>
  </p:handoutMasterIdLst>
  <p:sldIdLst>
    <p:sldId id="256" r:id="rId2"/>
    <p:sldId id="278" r:id="rId3"/>
    <p:sldId id="263" r:id="rId4"/>
    <p:sldId id="290" r:id="rId5"/>
    <p:sldId id="287" r:id="rId6"/>
    <p:sldId id="288" r:id="rId7"/>
    <p:sldId id="289" r:id="rId8"/>
    <p:sldId id="281" r:id="rId9"/>
    <p:sldId id="265" r:id="rId10"/>
    <p:sldId id="284" r:id="rId11"/>
    <p:sldId id="273" r:id="rId12"/>
    <p:sldId id="293" r:id="rId13"/>
    <p:sldId id="295" r:id="rId14"/>
    <p:sldId id="29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876102-73CE-4353-AAAC-384B2B340214}" type="datetimeFigureOut">
              <a:rPr lang="pl-PL" smtClean="0"/>
              <a:t>25.10.2019</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D976A3-1FAD-4534-8260-68441A547F2F}" type="slidenum">
              <a:rPr lang="pl-PL" smtClean="0"/>
              <a:t>‹#›</a:t>
            </a:fld>
            <a:endParaRPr lang="pl-PL"/>
          </a:p>
        </p:txBody>
      </p:sp>
    </p:spTree>
    <p:extLst>
      <p:ext uri="{BB962C8B-B14F-4D97-AF65-F5344CB8AC3E}">
        <p14:creationId xmlns:p14="http://schemas.microsoft.com/office/powerpoint/2010/main" val="766802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AF7EE-C7F0-4EAE-AE82-F7DC1B36CCCC}" type="datetimeFigureOut">
              <a:rPr lang="pl-PL" smtClean="0"/>
              <a:t>25.10.2019</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D07334-DA1B-42BB-B354-B7D3CC236AB8}" type="slidenum">
              <a:rPr lang="pl-PL" smtClean="0"/>
              <a:t>‹#›</a:t>
            </a:fld>
            <a:endParaRPr lang="pl-PL"/>
          </a:p>
        </p:txBody>
      </p:sp>
    </p:spTree>
    <p:extLst>
      <p:ext uri="{BB962C8B-B14F-4D97-AF65-F5344CB8AC3E}">
        <p14:creationId xmlns:p14="http://schemas.microsoft.com/office/powerpoint/2010/main" val="1501959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C4A63AA5-0CBA-4D45-9A04-1052760F2A95}" type="slidenum">
              <a:rPr lang="pl-PL" altLang="pl-PL" sz="1200" smtClean="0">
                <a:latin typeface="Times New Roman" pitchFamily="18" charset="0"/>
              </a:rPr>
              <a:pPr/>
              <a:t>4</a:t>
            </a:fld>
            <a:endParaRPr lang="pl-PL" altLang="pl-PL" sz="1200" smtClean="0">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0EBE3D98-AD45-4AEB-BB36-2AA3B26F8DFA}" type="slidenum">
              <a:rPr lang="pl-PL" altLang="pl-PL" sz="1200" smtClean="0">
                <a:latin typeface="Times New Roman" pitchFamily="18" charset="0"/>
              </a:rPr>
              <a:pPr/>
              <a:t>5</a:t>
            </a:fld>
            <a:endParaRPr lang="pl-PL" altLang="pl-PL" sz="1200" smtClean="0">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61D5825A-5BB2-42B3-8EB6-CAB2561F63F8}" type="slidenum">
              <a:rPr lang="pl-PL" altLang="pl-PL" sz="1200" smtClean="0">
                <a:latin typeface="Times New Roman" pitchFamily="18" charset="0"/>
              </a:rPr>
              <a:pPr/>
              <a:t>6</a:t>
            </a:fld>
            <a:endParaRPr lang="pl-PL" altLang="pl-PL" sz="120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216607EF-E5A9-4789-B21E-5F3FCCAECF8B}" type="slidenum">
              <a:rPr lang="pl-PL" altLang="pl-PL" sz="1200" smtClean="0">
                <a:latin typeface="Times New Roman" pitchFamily="18" charset="0"/>
              </a:rPr>
              <a:pPr/>
              <a:t>7</a:t>
            </a:fld>
            <a:endParaRPr lang="pl-PL" altLang="pl-PL" sz="1200" smtClean="0">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l-PL" smtClean="0"/>
              <a:t>Kliknij, aby edytować styl</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F2E8DBDD-B523-49DE-8C70-E77695EB03DB}" type="datetime1">
              <a:rPr lang="pl-PL" smtClean="0"/>
              <a:t>25.10.2019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552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86F14321-8D58-4752-B11C-DCCCBFA0E10F}" type="datetime1">
              <a:rPr lang="pl-PL" smtClean="0"/>
              <a:t>25.10.2019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402211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pl-PL" smtClean="0"/>
              <a:t>Kliknij, aby edytować styl</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A3CD98AD-45A9-4234-B141-11B66E4133DE}" type="datetime1">
              <a:rPr lang="pl-PL" smtClean="0"/>
              <a:t>25.10.2019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927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93CBCC47-B376-439E-8841-4D8118D0C6DF}" type="datetime1">
              <a:rPr lang="pl-PL" smtClean="0"/>
              <a:t>25.10.2019</a:t>
            </a:fld>
            <a:endParaRPr lang="pl-PL"/>
          </a:p>
        </p:txBody>
      </p:sp>
      <p:sp>
        <p:nvSpPr>
          <p:cNvPr id="6" name="Footer Placeholder 5"/>
          <p:cNvSpPr>
            <a:spLocks noGrp="1"/>
          </p:cNvSpPr>
          <p:nvPr>
            <p:ph type="ftr" sz="quarter" idx="11"/>
          </p:nvPr>
        </p:nvSpPr>
        <p:spPr/>
        <p:txBody>
          <a:body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932398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Content Placeholder 3"/>
          <p:cNvSpPr>
            <a:spLocks noGrp="1"/>
          </p:cNvSpPr>
          <p:nvPr>
            <p:ph sz="half" idx="2"/>
          </p:nvPr>
        </p:nvSpPr>
        <p:spPr>
          <a:xfrm>
            <a:off x="822960" y="2582335"/>
            <a:ext cx="3703320" cy="32867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Content Placeholder 5"/>
          <p:cNvSpPr>
            <a:spLocks noGrp="1"/>
          </p:cNvSpPr>
          <p:nvPr>
            <p:ph sz="quarter" idx="4"/>
          </p:nvPr>
        </p:nvSpPr>
        <p:spPr>
          <a:xfrm>
            <a:off x="4663440" y="2582334"/>
            <a:ext cx="3703320" cy="32867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0802850C-527E-4859-9249-28385EB52A52}" type="datetime1">
              <a:rPr lang="pl-PL" smtClean="0"/>
              <a:t>25.10.2019</a:t>
            </a:fld>
            <a:endParaRPr lang="pl-PL"/>
          </a:p>
        </p:txBody>
      </p:sp>
      <p:sp>
        <p:nvSpPr>
          <p:cNvPr id="8" name="Footer Placeholder 7"/>
          <p:cNvSpPr>
            <a:spLocks noGrp="1"/>
          </p:cNvSpPr>
          <p:nvPr>
            <p:ph type="ftr" sz="quarter" idx="11"/>
          </p:nvPr>
        </p:nvSpPr>
        <p:spPr/>
        <p:txBody>
          <a:bodyPr/>
          <a:lstStyle/>
          <a:p>
            <a:r>
              <a:rPr lang="pl-PL" smtClean="0"/>
              <a:t>ZSE - Systemy baz danych</a:t>
            </a:r>
            <a:endParaRPr lang="pl-PL"/>
          </a:p>
        </p:txBody>
      </p:sp>
      <p:sp>
        <p:nvSpPr>
          <p:cNvPr id="9" name="Slide Number Placeholder 8"/>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27514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D54BD7F8-64E1-4AC3-AD7A-AD0D46DAA9FC}" type="datetime1">
              <a:rPr lang="pl-PL" smtClean="0"/>
              <a:t>25.10.2019</a:t>
            </a:fld>
            <a:endParaRPr lang="pl-PL"/>
          </a:p>
        </p:txBody>
      </p:sp>
      <p:sp>
        <p:nvSpPr>
          <p:cNvPr id="4" name="Footer Placeholder 3"/>
          <p:cNvSpPr>
            <a:spLocks noGrp="1"/>
          </p:cNvSpPr>
          <p:nvPr>
            <p:ph type="ftr" sz="quarter" idx="11"/>
          </p:nvPr>
        </p:nvSpPr>
        <p:spPr/>
        <p:txBody>
          <a:bodyPr/>
          <a:lstStyle/>
          <a:p>
            <a:r>
              <a:rPr lang="pl-PL" smtClean="0"/>
              <a:t>ZSE - Systemy baz danych</a:t>
            </a:r>
            <a:endParaRPr lang="pl-PL"/>
          </a:p>
        </p:txBody>
      </p:sp>
      <p:sp>
        <p:nvSpPr>
          <p:cNvPr id="5" name="Slide Number Placeholder 4"/>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312101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384135-6A89-4F58-95FD-0E0C6840505E}" type="datetime1">
              <a:rPr lang="pl-PL" smtClean="0"/>
              <a:t>25.10.2019</a:t>
            </a:fld>
            <a:endParaRPr lang="pl-PL"/>
          </a:p>
        </p:txBody>
      </p:sp>
      <p:sp>
        <p:nvSpPr>
          <p:cNvPr id="8" name="Footer Placeholder 7"/>
          <p:cNvSpPr>
            <a:spLocks noGrp="1"/>
          </p:cNvSpPr>
          <p:nvPr>
            <p:ph type="ftr" sz="quarter" idx="11"/>
          </p:nvPr>
        </p:nvSpPr>
        <p:spPr/>
        <p:txBody>
          <a:bodyPr/>
          <a:lstStyle>
            <a:lvl1pPr>
              <a:defRPr>
                <a:solidFill>
                  <a:srgbClr val="FFFFFF"/>
                </a:solidFill>
              </a:defRPr>
            </a:lvl1pPr>
          </a:lstStyle>
          <a:p>
            <a:r>
              <a:rPr lang="pl-PL" smtClean="0"/>
              <a:t>ZSE - Systemy baz danych</a:t>
            </a:r>
            <a:endParaRPr lang="pl-PL"/>
          </a:p>
        </p:txBody>
      </p:sp>
      <p:sp>
        <p:nvSpPr>
          <p:cNvPr id="9" name="Slide Number Placeholder 8"/>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716436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pl-PL" smtClean="0"/>
              <a:t>Kliknij, aby edytować styl</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1B62640-C86F-43B2-ABDC-CC22037B6C0B}" type="datetime1">
              <a:rPr lang="pl-PL" smtClean="0"/>
              <a:t>25.10.2019</a:t>
            </a:fld>
            <a:endParaRPr lang="pl-PL"/>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10466E2-DEFB-43AB-8EFB-4CD57F3A8EB0}" type="slidenum">
              <a:rPr lang="pl-PL" smtClean="0"/>
              <a:t>‹#›</a:t>
            </a:fld>
            <a:endParaRPr lang="pl-PL"/>
          </a:p>
        </p:txBody>
      </p:sp>
    </p:spTree>
    <p:extLst>
      <p:ext uri="{BB962C8B-B14F-4D97-AF65-F5344CB8AC3E}">
        <p14:creationId xmlns:p14="http://schemas.microsoft.com/office/powerpoint/2010/main" val="2545994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p:txBody>
          <a:bodyPr/>
          <a:lstStyle/>
          <a:p>
            <a:fld id="{CE27C540-9717-45C6-BB70-54F17EA331BC}" type="datetime1">
              <a:rPr lang="pl-PL" smtClean="0"/>
              <a:t>25.10.2019</a:t>
            </a:fld>
            <a:endParaRPr lang="pl-PL"/>
          </a:p>
        </p:txBody>
      </p:sp>
      <p:sp>
        <p:nvSpPr>
          <p:cNvPr id="6" name="Footer Placeholder 5"/>
          <p:cNvSpPr>
            <a:spLocks noGrp="1"/>
          </p:cNvSpPr>
          <p:nvPr>
            <p:ph type="ftr" sz="quarter" idx="11"/>
          </p:nvPr>
        </p:nvSpPr>
        <p:spPr/>
        <p:txBody>
          <a:body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2083932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F2DD105E-8D18-4CD1-BC01-4DDAD1EB4512}" type="datetime1">
              <a:rPr lang="pl-PL" smtClean="0"/>
              <a:t>25.10.2019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535395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AEA11C08-AF7C-49CE-951B-F1A4072FDA6C}" type="datetime1">
              <a:rPr lang="pl-PL" smtClean="0"/>
              <a:t>25.10.2019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409233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pl-PL" smtClean="0"/>
              <a:t>Kliknij, aby edytować styl</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A06CB65-A1C2-4F11-BACB-2BB2D612BDA5}" type="datetime1">
              <a:rPr lang="pl-PL" smtClean="0"/>
              <a:t>25.10.2019</a:t>
            </a:fld>
            <a:endParaRPr lang="pl-PL"/>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pl-PL" smtClean="0"/>
              <a:t>ZSE - Systemy baz danych</a:t>
            </a:r>
            <a:endParaRPr lang="pl-PL"/>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10466E2-DEFB-43AB-8EFB-4CD57F3A8EB0}" type="slidenum">
              <a:rPr lang="pl-PL" smtClean="0"/>
              <a:t>‹#›</a:t>
            </a:fld>
            <a:endParaRPr lang="pl-PL"/>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61817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draw.i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informatyka.2ap.pl/wp-content/uploads/2014/10/ERD_cw.pdf" TargetMode="External"/><Relationship Id="rId2" Type="http://schemas.openxmlformats.org/officeDocument/2006/relationships/hyperlink" Target="http://jjakiela.prz.edu.pl/erd.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512" y="758952"/>
            <a:ext cx="8496944" cy="3566160"/>
          </a:xfrm>
        </p:spPr>
        <p:txBody>
          <a:bodyPr>
            <a:normAutofit/>
          </a:bodyPr>
          <a:lstStyle/>
          <a:p>
            <a:pPr algn="ctr"/>
            <a:r>
              <a:rPr lang="pl-PL" sz="4800" dirty="0" smtClean="0">
                <a:effectLst/>
              </a:rPr>
              <a:t>Diagramy związków encji (ERD).</a:t>
            </a:r>
            <a:br>
              <a:rPr lang="pl-PL" sz="4800" dirty="0" smtClean="0">
                <a:effectLst/>
              </a:rPr>
            </a:br>
            <a:r>
              <a:rPr lang="pl-PL" sz="4800" dirty="0" smtClean="0"/>
              <a:t>Projektowanie bazy danych za pomocą narzędzi CASE.</a:t>
            </a:r>
            <a:r>
              <a:rPr lang="pl-PL" sz="4800" dirty="0">
                <a:effectLst/>
              </a:rPr>
              <a:t/>
            </a:r>
            <a:br>
              <a:rPr lang="pl-PL" sz="4800" dirty="0">
                <a:effectLst/>
              </a:rPr>
            </a:br>
            <a:endParaRPr lang="pl-PL" sz="4800"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a:t>
            </a:fld>
            <a:endParaRPr lang="pl-PL"/>
          </a:p>
        </p:txBody>
      </p:sp>
      <p:sp>
        <p:nvSpPr>
          <p:cNvPr id="6" name="Symbol zastępczy tekstu 2"/>
          <p:cNvSpPr>
            <a:spLocks noGrp="1"/>
          </p:cNvSpPr>
          <p:nvPr>
            <p:ph type="body" idx="1"/>
          </p:nvPr>
        </p:nvSpPr>
        <p:spPr>
          <a:xfrm>
            <a:off x="822960" y="4453128"/>
            <a:ext cx="7543800" cy="1143000"/>
          </a:xfrm>
        </p:spPr>
        <p:txBody>
          <a:bodyPr/>
          <a:lstStyle/>
          <a:p>
            <a:r>
              <a:rPr lang="pl-PL" dirty="0" smtClean="0"/>
              <a:t>ERD – MATERIAŁ POWTÓRZENIOWY</a:t>
            </a:r>
            <a:endParaRPr lang="pl-PL" dirty="0"/>
          </a:p>
        </p:txBody>
      </p:sp>
    </p:spTree>
    <p:extLst>
      <p:ext uri="{BB962C8B-B14F-4D97-AF65-F5344CB8AC3E}">
        <p14:creationId xmlns:p14="http://schemas.microsoft.com/office/powerpoint/2010/main" val="3928573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512" y="278344"/>
            <a:ext cx="7543800" cy="696638"/>
          </a:xfrm>
        </p:spPr>
        <p:txBody>
          <a:bodyPr>
            <a:normAutofit fontScale="90000"/>
          </a:bodyPr>
          <a:lstStyle/>
          <a:p>
            <a:r>
              <a:rPr lang="pl-PL" dirty="0" smtClean="0"/>
              <a:t>Model związków encji</a:t>
            </a:r>
            <a:endParaRPr lang="pl-PL" dirty="0"/>
          </a:p>
        </p:txBody>
      </p:sp>
      <p:sp>
        <p:nvSpPr>
          <p:cNvPr id="3" name="Symbol zastępczy zawartości 2"/>
          <p:cNvSpPr>
            <a:spLocks noGrp="1"/>
          </p:cNvSpPr>
          <p:nvPr>
            <p:ph sz="half" idx="1"/>
          </p:nvPr>
        </p:nvSpPr>
        <p:spPr>
          <a:xfrm>
            <a:off x="395536" y="1844824"/>
            <a:ext cx="3703320" cy="4023359"/>
          </a:xfrm>
        </p:spPr>
        <p:txBody>
          <a:bodyPr>
            <a:normAutofit/>
          </a:bodyPr>
          <a:lstStyle/>
          <a:p>
            <a:pPr algn="just"/>
            <a:r>
              <a:rPr lang="pl-PL" b="1" dirty="0">
                <a:solidFill>
                  <a:schemeClr val="accent1">
                    <a:lumMod val="50000"/>
                  </a:schemeClr>
                </a:solidFill>
                <a:effectLst>
                  <a:outerShdw blurRad="38100" dist="38100" dir="2700000" algn="tl">
                    <a:srgbClr val="000000">
                      <a:alpha val="43137"/>
                    </a:srgbClr>
                  </a:outerShdw>
                </a:effectLst>
              </a:rPr>
              <a:t>Diagram związków encji lub Diagram ERD </a:t>
            </a:r>
            <a:r>
              <a:rPr lang="pl-PL" dirty="0" smtClean="0"/>
              <a:t>(od ang. </a:t>
            </a:r>
            <a:r>
              <a:rPr lang="pl-PL" dirty="0" err="1" smtClean="0"/>
              <a:t>Entity</a:t>
            </a:r>
            <a:r>
              <a:rPr lang="pl-PL" dirty="0" smtClean="0"/>
              <a:t> </a:t>
            </a:r>
            <a:r>
              <a:rPr lang="pl-PL" dirty="0" err="1" smtClean="0"/>
              <a:t>Relationship</a:t>
            </a:r>
            <a:r>
              <a:rPr lang="pl-PL" dirty="0" smtClean="0"/>
              <a:t> Diagram) –rodzaj graficznego przedstawienia </a:t>
            </a:r>
            <a:r>
              <a:rPr lang="pl-PL" dirty="0"/>
              <a:t>związków pomiędzy </a:t>
            </a:r>
            <a:r>
              <a:rPr lang="pl-PL" dirty="0" smtClean="0"/>
              <a:t>encjami</a:t>
            </a:r>
            <a:r>
              <a:rPr lang="pl-PL" dirty="0"/>
              <a:t> </a:t>
            </a:r>
            <a:r>
              <a:rPr lang="pl-PL" dirty="0" smtClean="0"/>
              <a:t>używany </a:t>
            </a:r>
            <a:r>
              <a:rPr lang="pl-PL" dirty="0"/>
              <a:t>w projektowaniu </a:t>
            </a:r>
            <a:r>
              <a:rPr lang="pl-PL" dirty="0" smtClean="0"/>
              <a:t>systemów informacyjnych do </a:t>
            </a:r>
            <a:r>
              <a:rPr lang="pl-PL" dirty="0"/>
              <a:t>przedstawienia konceptualnych </a:t>
            </a:r>
            <a:r>
              <a:rPr lang="pl-PL" dirty="0" smtClean="0"/>
              <a:t>modeli danych używanych </a:t>
            </a:r>
            <a:r>
              <a:rPr lang="pl-PL" dirty="0"/>
              <a:t>w </a:t>
            </a:r>
            <a:r>
              <a:rPr lang="pl-PL" dirty="0" smtClean="0"/>
              <a:t>systemie.</a:t>
            </a:r>
            <a:endParaRPr lang="pl-PL" dirty="0"/>
          </a:p>
          <a:p>
            <a:endParaRPr lang="pl-PL" dirty="0"/>
          </a:p>
        </p:txBody>
      </p:sp>
      <p:pic>
        <p:nvPicPr>
          <p:cNvPr id="8" name="Symbol zastępczy zawartości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20072" y="286605"/>
            <a:ext cx="3581722" cy="5973804"/>
          </a:xfrm>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a:t>
            </a:fld>
            <a:endParaRPr lang="pl-PL"/>
          </a:p>
        </p:txBody>
      </p:sp>
      <p:sp>
        <p:nvSpPr>
          <p:cNvPr id="9" name="pole tekstowe 8"/>
          <p:cNvSpPr txBox="1"/>
          <p:nvPr/>
        </p:nvSpPr>
        <p:spPr>
          <a:xfrm>
            <a:off x="5796136" y="6268670"/>
            <a:ext cx="2210862" cy="369332"/>
          </a:xfrm>
          <a:prstGeom prst="rect">
            <a:avLst/>
          </a:prstGeom>
          <a:noFill/>
        </p:spPr>
        <p:txBody>
          <a:bodyPr wrap="none" rtlCol="0">
            <a:spAutoFit/>
          </a:bodyPr>
          <a:lstStyle/>
          <a:p>
            <a:r>
              <a:rPr lang="pl-PL" dirty="0" smtClean="0"/>
              <a:t>Różne notacje ERD</a:t>
            </a:r>
            <a:endParaRPr lang="pl-PL" dirty="0"/>
          </a:p>
        </p:txBody>
      </p:sp>
    </p:spTree>
    <p:extLst>
      <p:ext uri="{BB962C8B-B14F-4D97-AF65-F5344CB8AC3E}">
        <p14:creationId xmlns:p14="http://schemas.microsoft.com/office/powerpoint/2010/main" val="317983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effectLst>
                  <a:outerShdw blurRad="38100" dist="38100" dir="2700000" algn="tl">
                    <a:srgbClr val="000000">
                      <a:alpha val="43137"/>
                    </a:srgbClr>
                  </a:outerShdw>
                </a:effectLst>
              </a:rPr>
              <a:t>ERD- </a:t>
            </a:r>
            <a:r>
              <a:rPr lang="pl-PL" b="1" dirty="0" err="1">
                <a:effectLst>
                  <a:outerShdw blurRad="38100" dist="38100" dir="2700000" algn="tl">
                    <a:srgbClr val="000000">
                      <a:alpha val="43137"/>
                    </a:srgbClr>
                  </a:outerShdw>
                </a:effectLst>
              </a:rPr>
              <a:t>Entity-Relationship</a:t>
            </a:r>
            <a:r>
              <a:rPr lang="pl-PL" b="1" dirty="0">
                <a:effectLst>
                  <a:outerShdw blurRad="38100" dist="38100" dir="2700000" algn="tl">
                    <a:srgbClr val="000000">
                      <a:alpha val="43137"/>
                    </a:srgbClr>
                  </a:outerShdw>
                </a:effectLst>
              </a:rPr>
              <a:t> Diagram</a:t>
            </a:r>
          </a:p>
        </p:txBody>
      </p:sp>
      <p:sp>
        <p:nvSpPr>
          <p:cNvPr id="3" name="Symbol zastępczy zawartości 2"/>
          <p:cNvSpPr>
            <a:spLocks noGrp="1"/>
          </p:cNvSpPr>
          <p:nvPr>
            <p:ph idx="1"/>
          </p:nvPr>
        </p:nvSpPr>
        <p:spPr/>
        <p:txBody>
          <a:bodyPr>
            <a:normAutofit fontScale="92500" lnSpcReduction="20000"/>
          </a:bodyPr>
          <a:lstStyle/>
          <a:p>
            <a:pPr marL="0" indent="0">
              <a:buNone/>
            </a:pPr>
            <a:r>
              <a:rPr lang="pl-PL" dirty="0"/>
              <a:t>Diagramy ERD składają się z trzech rodzajów elementów: </a:t>
            </a:r>
          </a:p>
          <a:p>
            <a:pPr>
              <a:buClr>
                <a:schemeClr val="accent1">
                  <a:lumMod val="75000"/>
                </a:schemeClr>
              </a:buClr>
              <a:buSzPct val="95000"/>
              <a:buFont typeface="Wingdings" panose="05000000000000000000" pitchFamily="2" charset="2"/>
              <a:buChar char="§"/>
            </a:pPr>
            <a:r>
              <a:rPr lang="pl-PL" dirty="0" smtClean="0"/>
              <a:t>Zbiorów </a:t>
            </a:r>
            <a:r>
              <a:rPr lang="pl-PL" dirty="0"/>
              <a:t>encji </a:t>
            </a:r>
          </a:p>
          <a:p>
            <a:pPr>
              <a:buClr>
                <a:schemeClr val="accent1">
                  <a:lumMod val="75000"/>
                </a:schemeClr>
              </a:buClr>
              <a:buSzPct val="95000"/>
              <a:buFont typeface="Wingdings" panose="05000000000000000000" pitchFamily="2" charset="2"/>
              <a:buChar char="§"/>
            </a:pPr>
            <a:r>
              <a:rPr lang="pl-PL" dirty="0" smtClean="0"/>
              <a:t>Atrybutów </a:t>
            </a:r>
            <a:r>
              <a:rPr lang="pl-PL" dirty="0"/>
              <a:t>encji </a:t>
            </a:r>
          </a:p>
          <a:p>
            <a:pPr>
              <a:buClr>
                <a:schemeClr val="accent1">
                  <a:lumMod val="75000"/>
                </a:schemeClr>
              </a:buClr>
              <a:buSzPct val="95000"/>
              <a:buFont typeface="Wingdings" panose="05000000000000000000" pitchFamily="2" charset="2"/>
              <a:buChar char="§"/>
            </a:pPr>
            <a:r>
              <a:rPr lang="pl-PL" dirty="0" smtClean="0"/>
              <a:t>Związków </a:t>
            </a:r>
            <a:r>
              <a:rPr lang="pl-PL" dirty="0"/>
              <a:t>zachodzących między encjami. </a:t>
            </a:r>
          </a:p>
          <a:p>
            <a:pPr marL="0" indent="0" algn="just">
              <a:buNone/>
            </a:pPr>
            <a:r>
              <a:rPr lang="pl-PL" dirty="0"/>
              <a:t>Narzędzia </a:t>
            </a:r>
            <a:r>
              <a:rPr lang="pl-PL" b="1" dirty="0">
                <a:solidFill>
                  <a:schemeClr val="accent1">
                    <a:lumMod val="50000"/>
                  </a:schemeClr>
                </a:solidFill>
                <a:effectLst>
                  <a:outerShdw blurRad="38100" dist="38100" dir="2700000" algn="tl">
                    <a:srgbClr val="000000">
                      <a:alpha val="43137"/>
                    </a:srgbClr>
                  </a:outerShdw>
                </a:effectLst>
              </a:rPr>
              <a:t>CASE (ang. </a:t>
            </a:r>
            <a:r>
              <a:rPr lang="pl-PL" b="1" dirty="0" err="1">
                <a:solidFill>
                  <a:schemeClr val="accent1">
                    <a:lumMod val="50000"/>
                  </a:schemeClr>
                </a:solidFill>
                <a:effectLst>
                  <a:outerShdw blurRad="38100" dist="38100" dir="2700000" algn="tl">
                    <a:srgbClr val="000000">
                      <a:alpha val="43137"/>
                    </a:srgbClr>
                  </a:outerShdw>
                </a:effectLst>
              </a:rPr>
              <a:t>Computer</a:t>
            </a:r>
            <a:r>
              <a:rPr lang="pl-PL" b="1" dirty="0">
                <a:solidFill>
                  <a:schemeClr val="accent1">
                    <a:lumMod val="50000"/>
                  </a:schemeClr>
                </a:solidFill>
                <a:effectLst>
                  <a:outerShdw blurRad="38100" dist="38100" dir="2700000" algn="tl">
                    <a:srgbClr val="000000">
                      <a:alpha val="43137"/>
                    </a:srgbClr>
                  </a:outerShdw>
                </a:effectLst>
              </a:rPr>
              <a:t> </a:t>
            </a:r>
            <a:r>
              <a:rPr lang="pl-PL" b="1" dirty="0" err="1">
                <a:solidFill>
                  <a:schemeClr val="accent1">
                    <a:lumMod val="50000"/>
                  </a:schemeClr>
                </a:solidFill>
                <a:effectLst>
                  <a:outerShdw blurRad="38100" dist="38100" dir="2700000" algn="tl">
                    <a:srgbClr val="000000">
                      <a:alpha val="43137"/>
                    </a:srgbClr>
                  </a:outerShdw>
                </a:effectLst>
              </a:rPr>
              <a:t>Aided</a:t>
            </a:r>
            <a:r>
              <a:rPr lang="pl-PL" b="1" dirty="0">
                <a:solidFill>
                  <a:schemeClr val="accent1">
                    <a:lumMod val="50000"/>
                  </a:schemeClr>
                </a:solidFill>
                <a:effectLst>
                  <a:outerShdw blurRad="38100" dist="38100" dir="2700000" algn="tl">
                    <a:srgbClr val="000000">
                      <a:alpha val="43137"/>
                    </a:srgbClr>
                  </a:outerShdw>
                </a:effectLst>
              </a:rPr>
              <a:t> Software Engineering) </a:t>
            </a:r>
            <a:r>
              <a:rPr lang="pl-PL" dirty="0"/>
              <a:t>są wykorzystywane podczas </a:t>
            </a:r>
            <a:r>
              <a:rPr lang="pl-PL" dirty="0" smtClean="0"/>
              <a:t>projektowania </a:t>
            </a:r>
            <a:r>
              <a:rPr lang="pl-PL" dirty="0"/>
              <a:t>różnego rodzaju oprogramowania, najczęściej wspomagają proces jego wytwarzania. </a:t>
            </a:r>
            <a:r>
              <a:rPr lang="pl-PL" dirty="0" smtClean="0"/>
              <a:t>Narzędzie </a:t>
            </a:r>
            <a:r>
              <a:rPr lang="pl-PL" dirty="0"/>
              <a:t>te pozwalają tworzyć modele graficzne odpowiadające konstrukcjom programistycznym. </a:t>
            </a:r>
            <a:r>
              <a:rPr lang="pl-PL" dirty="0" smtClean="0"/>
              <a:t>Przykładem </a:t>
            </a:r>
            <a:r>
              <a:rPr lang="pl-PL" dirty="0"/>
              <a:t>narzędzia typu CASE jest program </a:t>
            </a:r>
            <a:r>
              <a:rPr lang="pl-PL" dirty="0" smtClean="0"/>
              <a:t>DBDesigner4</a:t>
            </a:r>
            <a:r>
              <a:rPr lang="pl-PL" dirty="0" smtClean="0"/>
              <a:t>, </a:t>
            </a:r>
            <a:r>
              <a:rPr lang="pl-PL" dirty="0"/>
              <a:t>MS Visio </a:t>
            </a:r>
            <a:r>
              <a:rPr lang="pl-PL" dirty="0" smtClean="0"/>
              <a:t>20...</a:t>
            </a:r>
            <a:endParaRPr lang="pl-PL" dirty="0"/>
          </a:p>
          <a:p>
            <a:r>
              <a:rPr lang="pl-PL" dirty="0" smtClean="0"/>
              <a:t>Programy do diagramów: </a:t>
            </a:r>
            <a:endParaRPr lang="pl-PL" dirty="0" smtClean="0">
              <a:hlinkClick r:id="rId2"/>
            </a:endParaRPr>
          </a:p>
          <a:p>
            <a:pPr>
              <a:buFont typeface="Wingdings" panose="05000000000000000000" pitchFamily="2" charset="2"/>
              <a:buChar char="§"/>
            </a:pPr>
            <a:r>
              <a:rPr lang="pl-PL" dirty="0" smtClean="0">
                <a:hlinkClick r:id="rId2"/>
              </a:rPr>
              <a:t>https</a:t>
            </a:r>
            <a:r>
              <a:rPr lang="pl-PL" dirty="0">
                <a:hlinkClick r:id="rId2"/>
              </a:rPr>
              <a:t>://</a:t>
            </a:r>
            <a:r>
              <a:rPr lang="pl-PL" dirty="0" smtClean="0">
                <a:hlinkClick r:id="rId2"/>
              </a:rPr>
              <a:t>www.draw.io/</a:t>
            </a:r>
            <a:endParaRPr lang="pl-PL" dirty="0"/>
          </a:p>
          <a:p>
            <a:pPr>
              <a:buFont typeface="Wingdings" panose="05000000000000000000" pitchFamily="2" charset="2"/>
              <a:buChar char="§"/>
            </a:pPr>
            <a:r>
              <a:rPr lang="pl-PL" dirty="0" err="1" smtClean="0"/>
              <a:t>yEd</a:t>
            </a:r>
            <a:r>
              <a:rPr lang="pl-PL" dirty="0" smtClean="0"/>
              <a:t> </a:t>
            </a:r>
            <a:r>
              <a:rPr lang="pl-PL" dirty="0" err="1"/>
              <a:t>Graph</a:t>
            </a:r>
            <a:r>
              <a:rPr lang="pl-PL" dirty="0"/>
              <a:t> Editor </a:t>
            </a:r>
            <a:r>
              <a:rPr lang="pl-PL" dirty="0" smtClean="0"/>
              <a:t>3.19</a:t>
            </a: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3</a:t>
            </a:fld>
            <a:endParaRPr lang="pl-PL"/>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9776" y="5157192"/>
            <a:ext cx="1295153" cy="115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3393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33500" y="260350"/>
            <a:ext cx="7696200" cy="685800"/>
          </a:xfrm>
        </p:spPr>
        <p:txBody>
          <a:bodyPr>
            <a:normAutofit/>
          </a:bodyPr>
          <a:lstStyle/>
          <a:p>
            <a:pPr eaLnBrk="1" hangingPunct="1"/>
            <a:r>
              <a:rPr lang="pl-PL" altLang="pl-PL" sz="4000" smtClean="0"/>
              <a:t>Pojęcie ENCJI</a:t>
            </a:r>
          </a:p>
        </p:txBody>
      </p:sp>
      <p:sp>
        <p:nvSpPr>
          <p:cNvPr id="18435" name="Text Box 3"/>
          <p:cNvSpPr txBox="1">
            <a:spLocks noChangeArrowheads="1"/>
          </p:cNvSpPr>
          <p:nvPr/>
        </p:nvSpPr>
        <p:spPr bwMode="auto">
          <a:xfrm>
            <a:off x="6718" y="1878376"/>
            <a:ext cx="4883150" cy="41857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b="1" dirty="0"/>
              <a:t>Encja </a:t>
            </a:r>
            <a:r>
              <a:rPr kumimoji="0" lang="pl-PL" altLang="pl-PL" sz="1900" dirty="0"/>
              <a:t>to pewien wyodrębniony logicznie i jednoznacznie określony byt (obiekt), rozpoznawalny w badanej rzeczywistości i pełniący w niej określoną rolę. Encja może być zarówno obiektem fizycznym (takim jak np. samochód, drzewo, książka itp.) jak również zdarzeniem (np. sprzedaż samochodu, zasadzenie drzewa, zakup książki itp.). Każda encja jest jednoznacznie identyfikowana na podstawie swojej nazwy. Przyjęło się, że nazwy encji są </a:t>
            </a:r>
            <a:r>
              <a:rPr kumimoji="0" lang="pl-PL" altLang="pl-PL" sz="1900" i="1" dirty="0"/>
              <a:t>rzeczownikami w liczbie pojedynczej</a:t>
            </a:r>
            <a:r>
              <a:rPr kumimoji="0" lang="pl-PL" altLang="pl-PL" sz="1900" dirty="0"/>
              <a:t>. Graficznie każda encja jest reprezentowana przez prostokąt.</a:t>
            </a:r>
          </a:p>
        </p:txBody>
      </p:sp>
      <p:sp>
        <p:nvSpPr>
          <p:cNvPr id="18436" name="AutoShape 4"/>
          <p:cNvSpPr>
            <a:spLocks noChangeArrowheads="1"/>
          </p:cNvSpPr>
          <p:nvPr/>
        </p:nvSpPr>
        <p:spPr bwMode="auto">
          <a:xfrm>
            <a:off x="5105400" y="1905000"/>
            <a:ext cx="3581400" cy="4191000"/>
          </a:xfrm>
          <a:prstGeom prst="flowChartAlternateProcess">
            <a:avLst/>
          </a:prstGeom>
          <a:solidFill>
            <a:schemeClr val="accent1"/>
          </a:solidFill>
          <a:ln w="9525">
            <a:solidFill>
              <a:schemeClr val="tx1"/>
            </a:solidFill>
            <a:miter lim="800000"/>
            <a:headEnd/>
            <a:tailEnd/>
          </a:ln>
        </p:spPr>
        <p:txBody>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2000" dirty="0"/>
              <a:t>Badana rzeczywistość: </a:t>
            </a:r>
            <a:r>
              <a:rPr kumimoji="0" lang="pl-PL" altLang="pl-PL" sz="2000" b="1" dirty="0"/>
              <a:t>organizacja zajęć dydaktycznych</a:t>
            </a:r>
          </a:p>
        </p:txBody>
      </p:sp>
      <p:sp>
        <p:nvSpPr>
          <p:cNvPr id="18437" name="Rectangle 5"/>
          <p:cNvSpPr>
            <a:spLocks noChangeArrowheads="1"/>
          </p:cNvSpPr>
          <p:nvPr/>
        </p:nvSpPr>
        <p:spPr bwMode="auto">
          <a:xfrm>
            <a:off x="5410200" y="33528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Kierunek</a:t>
            </a:r>
          </a:p>
        </p:txBody>
      </p:sp>
      <p:sp>
        <p:nvSpPr>
          <p:cNvPr id="18438" name="Rectangle 6"/>
          <p:cNvSpPr>
            <a:spLocks noChangeArrowheads="1"/>
          </p:cNvSpPr>
          <p:nvPr/>
        </p:nvSpPr>
        <p:spPr bwMode="auto">
          <a:xfrm>
            <a:off x="7010400" y="33528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Przedmiot</a:t>
            </a:r>
          </a:p>
        </p:txBody>
      </p:sp>
      <p:sp>
        <p:nvSpPr>
          <p:cNvPr id="18439" name="Rectangle 7"/>
          <p:cNvSpPr>
            <a:spLocks noChangeArrowheads="1"/>
          </p:cNvSpPr>
          <p:nvPr/>
        </p:nvSpPr>
        <p:spPr bwMode="auto">
          <a:xfrm>
            <a:off x="5410200" y="41910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Wykładowca</a:t>
            </a:r>
          </a:p>
        </p:txBody>
      </p:sp>
      <p:sp>
        <p:nvSpPr>
          <p:cNvPr id="18440" name="Rectangle 8"/>
          <p:cNvSpPr>
            <a:spLocks noChangeArrowheads="1"/>
          </p:cNvSpPr>
          <p:nvPr/>
        </p:nvSpPr>
        <p:spPr bwMode="auto">
          <a:xfrm>
            <a:off x="7010400" y="41910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Student</a:t>
            </a:r>
          </a:p>
        </p:txBody>
      </p:sp>
      <p:sp>
        <p:nvSpPr>
          <p:cNvPr id="18441" name="Rectangle 9"/>
          <p:cNvSpPr>
            <a:spLocks noChangeArrowheads="1"/>
          </p:cNvSpPr>
          <p:nvPr/>
        </p:nvSpPr>
        <p:spPr bwMode="auto">
          <a:xfrm>
            <a:off x="7010400" y="50292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Grupa</a:t>
            </a:r>
          </a:p>
        </p:txBody>
      </p:sp>
      <p:sp>
        <p:nvSpPr>
          <p:cNvPr id="18442" name="Rectangle 10"/>
          <p:cNvSpPr>
            <a:spLocks noChangeArrowheads="1"/>
          </p:cNvSpPr>
          <p:nvPr/>
        </p:nvSpPr>
        <p:spPr bwMode="auto">
          <a:xfrm>
            <a:off x="5410200" y="50292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Sala</a:t>
            </a:r>
          </a:p>
        </p:txBody>
      </p:sp>
    </p:spTree>
    <p:extLst>
      <p:ext uri="{BB962C8B-B14F-4D97-AF65-F5344CB8AC3E}">
        <p14:creationId xmlns:p14="http://schemas.microsoft.com/office/powerpoint/2010/main" val="265953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409700" y="260350"/>
            <a:ext cx="7696200" cy="685800"/>
          </a:xfrm>
        </p:spPr>
        <p:txBody>
          <a:bodyPr>
            <a:normAutofit/>
          </a:bodyPr>
          <a:lstStyle/>
          <a:p>
            <a:pPr eaLnBrk="1" hangingPunct="1"/>
            <a:r>
              <a:rPr lang="pl-PL" altLang="pl-PL" sz="4000" smtClean="0"/>
              <a:t>Atrybuty ENCJI</a:t>
            </a:r>
          </a:p>
        </p:txBody>
      </p:sp>
      <p:sp>
        <p:nvSpPr>
          <p:cNvPr id="19459" name="Text Box 3"/>
          <p:cNvSpPr txBox="1">
            <a:spLocks noChangeArrowheads="1"/>
          </p:cNvSpPr>
          <p:nvPr/>
        </p:nvSpPr>
        <p:spPr bwMode="auto">
          <a:xfrm>
            <a:off x="838200" y="1600200"/>
            <a:ext cx="4267200" cy="18466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b="1" dirty="0"/>
              <a:t>Atrybuty encji</a:t>
            </a:r>
            <a:r>
              <a:rPr kumimoji="0" lang="pl-PL" altLang="pl-PL" sz="1900" dirty="0"/>
              <a:t> to cechy (własności)</a:t>
            </a:r>
            <a:r>
              <a:rPr kumimoji="0" lang="pl-PL" altLang="pl-PL" sz="1900" b="1" dirty="0"/>
              <a:t> </a:t>
            </a:r>
            <a:r>
              <a:rPr kumimoji="0" lang="pl-PL" altLang="pl-PL" sz="1900" dirty="0"/>
              <a:t>charakteryzujące daną encję w badanej rzeczywistości, którym przypisywane są określone wartości. Wartości poszczególnych atrybutów pozwalają odróżniać  encje od siebie. </a:t>
            </a:r>
          </a:p>
        </p:txBody>
      </p:sp>
      <p:grpSp>
        <p:nvGrpSpPr>
          <p:cNvPr id="19460" name="Group 4"/>
          <p:cNvGrpSpPr>
            <a:grpSpLocks/>
          </p:cNvGrpSpPr>
          <p:nvPr/>
        </p:nvGrpSpPr>
        <p:grpSpPr bwMode="auto">
          <a:xfrm>
            <a:off x="5314950" y="1412875"/>
            <a:ext cx="1676400" cy="1828800"/>
            <a:chOff x="2112" y="1728"/>
            <a:chExt cx="1248" cy="1152"/>
          </a:xfrm>
          <a:solidFill>
            <a:srgbClr val="DDDDDD"/>
          </a:solidFill>
        </p:grpSpPr>
        <p:sp>
          <p:nvSpPr>
            <p:cNvPr id="19468" name="AutoShape 5"/>
            <p:cNvSpPr>
              <a:spLocks noChangeArrowheads="1"/>
            </p:cNvSpPr>
            <p:nvPr/>
          </p:nvSpPr>
          <p:spPr bwMode="auto">
            <a:xfrm>
              <a:off x="2112" y="1728"/>
              <a:ext cx="1248" cy="1152"/>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defRPr/>
              </a:pPr>
              <a:r>
                <a:rPr kumimoji="0" lang="pl-PL" altLang="pl-PL" sz="2000" b="1" dirty="0" smtClean="0"/>
                <a:t>Student</a:t>
              </a:r>
            </a:p>
            <a:p>
              <a:pPr>
                <a:spcBef>
                  <a:spcPct val="0"/>
                </a:spcBef>
                <a:buClrTx/>
                <a:buSzTx/>
                <a:buFontTx/>
                <a:buNone/>
                <a:defRPr/>
              </a:pPr>
              <a:endParaRPr kumimoji="0" lang="pl-PL" altLang="pl-PL" sz="1000" b="1" dirty="0" smtClean="0"/>
            </a:p>
            <a:p>
              <a:pPr>
                <a:spcBef>
                  <a:spcPct val="0"/>
                </a:spcBef>
                <a:buClrTx/>
                <a:buSzTx/>
                <a:buFontTx/>
                <a:buNone/>
                <a:defRPr/>
              </a:pPr>
              <a:r>
                <a:rPr kumimoji="0" lang="pl-PL" altLang="pl-PL" sz="2000" i="1" dirty="0" smtClean="0"/>
                <a:t>Nazwisko</a:t>
              </a:r>
            </a:p>
            <a:p>
              <a:pPr>
                <a:spcBef>
                  <a:spcPct val="0"/>
                </a:spcBef>
                <a:buClrTx/>
                <a:buSzTx/>
                <a:buFontTx/>
                <a:buNone/>
                <a:defRPr/>
              </a:pPr>
              <a:r>
                <a:rPr kumimoji="0" lang="pl-PL" altLang="pl-PL" sz="2000" i="1" dirty="0" smtClean="0"/>
                <a:t>Imię</a:t>
              </a:r>
            </a:p>
            <a:p>
              <a:pPr>
                <a:spcBef>
                  <a:spcPct val="0"/>
                </a:spcBef>
                <a:buClrTx/>
                <a:buSzTx/>
                <a:buFontTx/>
                <a:buNone/>
                <a:defRPr/>
              </a:pPr>
              <a:r>
                <a:rPr kumimoji="0" lang="pl-PL" altLang="pl-PL" sz="2000" i="1" dirty="0" err="1" smtClean="0"/>
                <a:t>Rok_Studiów</a:t>
              </a:r>
              <a:endParaRPr kumimoji="0" lang="pl-PL" altLang="pl-PL" sz="2000" i="1" dirty="0" smtClean="0"/>
            </a:p>
            <a:p>
              <a:pPr>
                <a:spcBef>
                  <a:spcPct val="0"/>
                </a:spcBef>
                <a:buClrTx/>
                <a:buSzTx/>
                <a:buFontTx/>
                <a:buNone/>
                <a:defRPr/>
              </a:pPr>
              <a:r>
                <a:rPr kumimoji="0" lang="pl-PL" altLang="pl-PL" sz="2000" i="1" dirty="0" err="1" smtClean="0"/>
                <a:t>Nr_indeksu</a:t>
              </a:r>
              <a:endParaRPr kumimoji="0" lang="pl-PL" altLang="pl-PL" sz="2000" i="1" dirty="0" smtClean="0"/>
            </a:p>
          </p:txBody>
        </p:sp>
        <p:sp>
          <p:nvSpPr>
            <p:cNvPr id="19469" name="Line 6"/>
            <p:cNvSpPr>
              <a:spLocks noChangeShapeType="1"/>
            </p:cNvSpPr>
            <p:nvPr/>
          </p:nvSpPr>
          <p:spPr bwMode="auto">
            <a:xfrm>
              <a:off x="2112" y="2016"/>
              <a:ext cx="1248" cy="0"/>
            </a:xfrm>
            <a:prstGeom prst="line">
              <a:avLst/>
            </a:prstGeom>
            <a:ln>
              <a:headEnd/>
              <a:tailEnd/>
            </a:ln>
            <a:extLst/>
          </p:spPr>
          <p:style>
            <a:lnRef idx="1">
              <a:schemeClr val="accent1"/>
            </a:lnRef>
            <a:fillRef idx="2">
              <a:schemeClr val="accent1"/>
            </a:fillRef>
            <a:effectRef idx="1">
              <a:schemeClr val="accent1"/>
            </a:effectRef>
            <a:fontRef idx="minor">
              <a:schemeClr val="dk1"/>
            </a:fontRef>
          </p:style>
          <p:txBody>
            <a:bodyPr wrap="none"/>
            <a:lstStyle/>
            <a:p>
              <a:pPr>
                <a:defRPr/>
              </a:pPr>
              <a:endParaRPr lang="pl-PL"/>
            </a:p>
          </p:txBody>
        </p:sp>
      </p:grpSp>
      <p:grpSp>
        <p:nvGrpSpPr>
          <p:cNvPr id="19461" name="Group 7"/>
          <p:cNvGrpSpPr>
            <a:grpSpLocks/>
          </p:cNvGrpSpPr>
          <p:nvPr/>
        </p:nvGrpSpPr>
        <p:grpSpPr bwMode="auto">
          <a:xfrm>
            <a:off x="7219950" y="1412875"/>
            <a:ext cx="1600200" cy="1828800"/>
            <a:chOff x="3648" y="1728"/>
            <a:chExt cx="1248" cy="1152"/>
          </a:xfrm>
          <a:solidFill>
            <a:srgbClr val="DDDDDD"/>
          </a:solidFill>
        </p:grpSpPr>
        <p:sp>
          <p:nvSpPr>
            <p:cNvPr id="19466" name="AutoShape 8"/>
            <p:cNvSpPr>
              <a:spLocks noChangeArrowheads="1"/>
            </p:cNvSpPr>
            <p:nvPr/>
          </p:nvSpPr>
          <p:spPr bwMode="auto">
            <a:xfrm>
              <a:off x="3648" y="1728"/>
              <a:ext cx="1248" cy="1152"/>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defRPr/>
              </a:pPr>
              <a:r>
                <a:rPr kumimoji="0" lang="pl-PL" altLang="pl-PL" sz="2000" b="1" smtClean="0"/>
                <a:t>Sala</a:t>
              </a:r>
            </a:p>
            <a:p>
              <a:pPr>
                <a:spcBef>
                  <a:spcPct val="0"/>
                </a:spcBef>
                <a:buClrTx/>
                <a:buSzTx/>
                <a:buFontTx/>
                <a:buNone/>
                <a:defRPr/>
              </a:pPr>
              <a:endParaRPr kumimoji="0" lang="pl-PL" altLang="pl-PL" sz="1000" b="1" smtClean="0"/>
            </a:p>
            <a:p>
              <a:pPr>
                <a:spcBef>
                  <a:spcPct val="0"/>
                </a:spcBef>
                <a:buClrTx/>
                <a:buSzTx/>
                <a:buFontTx/>
                <a:buNone/>
                <a:defRPr/>
              </a:pPr>
              <a:r>
                <a:rPr kumimoji="0" lang="pl-PL" altLang="pl-PL" sz="2000" i="1" smtClean="0"/>
                <a:t>Numer</a:t>
              </a:r>
            </a:p>
            <a:p>
              <a:pPr>
                <a:spcBef>
                  <a:spcPct val="0"/>
                </a:spcBef>
                <a:buClrTx/>
                <a:buSzTx/>
                <a:buFontTx/>
                <a:buNone/>
                <a:defRPr/>
              </a:pPr>
              <a:r>
                <a:rPr kumimoji="0" lang="pl-PL" altLang="pl-PL" sz="2000" i="1" smtClean="0"/>
                <a:t>Rodzaj</a:t>
              </a:r>
            </a:p>
            <a:p>
              <a:pPr>
                <a:spcBef>
                  <a:spcPct val="0"/>
                </a:spcBef>
                <a:buClrTx/>
                <a:buSzTx/>
                <a:buFontTx/>
                <a:buNone/>
                <a:defRPr/>
              </a:pPr>
              <a:r>
                <a:rPr kumimoji="0" lang="pl-PL" altLang="pl-PL" sz="2000" i="1" smtClean="0"/>
                <a:t>Ilość_miejsc</a:t>
              </a:r>
            </a:p>
            <a:p>
              <a:pPr>
                <a:spcBef>
                  <a:spcPct val="0"/>
                </a:spcBef>
                <a:buClrTx/>
                <a:buSzTx/>
                <a:buFontTx/>
                <a:buNone/>
                <a:defRPr/>
              </a:pPr>
              <a:r>
                <a:rPr kumimoji="0" lang="pl-PL" altLang="pl-PL" sz="2000" i="1" smtClean="0"/>
                <a:t>Sprzęt</a:t>
              </a:r>
            </a:p>
          </p:txBody>
        </p:sp>
        <p:sp>
          <p:nvSpPr>
            <p:cNvPr id="19467" name="Line 9"/>
            <p:cNvSpPr>
              <a:spLocks noChangeShapeType="1"/>
            </p:cNvSpPr>
            <p:nvPr/>
          </p:nvSpPr>
          <p:spPr bwMode="auto">
            <a:xfrm>
              <a:off x="3648" y="2016"/>
              <a:ext cx="1248" cy="0"/>
            </a:xfrm>
            <a:prstGeom prst="line">
              <a:avLst/>
            </a:prstGeom>
            <a:ln>
              <a:headEnd/>
              <a:tailEnd/>
            </a:ln>
            <a:extLst/>
          </p:spPr>
          <p:style>
            <a:lnRef idx="1">
              <a:schemeClr val="accent1"/>
            </a:lnRef>
            <a:fillRef idx="2">
              <a:schemeClr val="accent1"/>
            </a:fillRef>
            <a:effectRef idx="1">
              <a:schemeClr val="accent1"/>
            </a:effectRef>
            <a:fontRef idx="minor">
              <a:schemeClr val="dk1"/>
            </a:fontRef>
          </p:style>
          <p:txBody>
            <a:bodyPr wrap="none"/>
            <a:lstStyle/>
            <a:p>
              <a:pPr>
                <a:defRPr/>
              </a:pPr>
              <a:endParaRPr lang="pl-PL"/>
            </a:p>
          </p:txBody>
        </p:sp>
      </p:grpSp>
      <p:sp>
        <p:nvSpPr>
          <p:cNvPr id="19462" name="Rectangle 10"/>
          <p:cNvSpPr>
            <a:spLocks noChangeArrowheads="1"/>
          </p:cNvSpPr>
          <p:nvPr/>
        </p:nvSpPr>
        <p:spPr bwMode="auto">
          <a:xfrm>
            <a:off x="838200" y="3400425"/>
            <a:ext cx="7624763" cy="12618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a:spcBef>
                <a:spcPct val="0"/>
              </a:spcBef>
              <a:buClrTx/>
              <a:buSzTx/>
              <a:buFontTx/>
              <a:buNone/>
            </a:pPr>
            <a:r>
              <a:rPr kumimoji="0" lang="pl-PL" altLang="pl-PL" sz="1900" dirty="0"/>
              <a:t>Encje posiadające te same własności tworzą </a:t>
            </a:r>
            <a:r>
              <a:rPr kumimoji="0" lang="pl-PL" altLang="pl-PL" sz="1900" b="1" dirty="0"/>
              <a:t>typy (zbiory) encji</a:t>
            </a:r>
            <a:r>
              <a:rPr kumimoji="0" lang="pl-PL" altLang="pl-PL" sz="1900" dirty="0"/>
              <a:t>. W praktyce, dla uproszczenia przyjęto używać określenia </a:t>
            </a:r>
            <a:r>
              <a:rPr kumimoji="0" lang="pl-PL" altLang="pl-PL" sz="1900" i="1" dirty="0"/>
              <a:t>encja</a:t>
            </a:r>
            <a:r>
              <a:rPr kumimoji="0" lang="pl-PL" altLang="pl-PL" sz="1900" dirty="0"/>
              <a:t> zarówno w odniesieniu do typu encji, jak również do określonego wystąpienia encji (określonej instancji encji).</a:t>
            </a:r>
          </a:p>
        </p:txBody>
      </p:sp>
      <p:sp>
        <p:nvSpPr>
          <p:cNvPr id="21515" name="AutoShape 11"/>
          <p:cNvSpPr>
            <a:spLocks noChangeArrowheads="1"/>
          </p:cNvSpPr>
          <p:nvPr/>
        </p:nvSpPr>
        <p:spPr bwMode="auto">
          <a:xfrm>
            <a:off x="1371600" y="4724400"/>
            <a:ext cx="6705600" cy="1676400"/>
          </a:xfrm>
          <a:prstGeom prst="flowChartAlternateProcess">
            <a:avLst/>
          </a:prstGeom>
          <a:noFill/>
          <a:ln w="9525">
            <a:solidFill>
              <a:schemeClr val="tx1"/>
            </a:solidFill>
            <a:prstDash val="dash"/>
            <a:miter lim="800000"/>
            <a:headEnd/>
            <a:tailEnd/>
          </a:ln>
          <a:effectLst/>
        </p:spPr>
        <p:txBody>
          <a:bodyPr wrap="none"/>
          <a:lstStyle/>
          <a:p>
            <a:pPr>
              <a:defRPr/>
            </a:pPr>
            <a:r>
              <a:rPr lang="pl-PL" sz="2400" dirty="0"/>
              <a:t>Typ Encji: </a:t>
            </a:r>
          </a:p>
          <a:p>
            <a:pPr>
              <a:defRPr/>
            </a:pPr>
            <a:r>
              <a:rPr lang="pl-PL" sz="2400" u="sng" dirty="0">
                <a:effectLst>
                  <a:outerShdw blurRad="38100" dist="38100" dir="2700000" algn="tl">
                    <a:srgbClr val="C0C0C0"/>
                  </a:outerShdw>
                </a:effectLst>
              </a:rPr>
              <a:t>Studenci</a:t>
            </a:r>
          </a:p>
        </p:txBody>
      </p:sp>
      <p:sp>
        <p:nvSpPr>
          <p:cNvPr id="19464" name="AutoShape 12"/>
          <p:cNvSpPr>
            <a:spLocks noChangeArrowheads="1"/>
          </p:cNvSpPr>
          <p:nvPr/>
        </p:nvSpPr>
        <p:spPr bwMode="auto">
          <a:xfrm>
            <a:off x="2971800" y="4876800"/>
            <a:ext cx="2286000" cy="1371600"/>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1800"/>
              <a:t>Instancja encji: </a:t>
            </a:r>
          </a:p>
          <a:p>
            <a:pPr>
              <a:spcBef>
                <a:spcPct val="0"/>
              </a:spcBef>
              <a:buClrTx/>
              <a:buSzTx/>
              <a:buFontTx/>
              <a:buNone/>
            </a:pPr>
            <a:r>
              <a:rPr kumimoji="0" lang="pl-PL" altLang="pl-PL" sz="1800" i="1"/>
              <a:t>Nazwisko: </a:t>
            </a:r>
            <a:r>
              <a:rPr kumimoji="0" lang="pl-PL" altLang="pl-PL" sz="1800"/>
              <a:t>Kowalski </a:t>
            </a:r>
          </a:p>
          <a:p>
            <a:pPr>
              <a:spcBef>
                <a:spcPct val="0"/>
              </a:spcBef>
              <a:buClrTx/>
              <a:buSzTx/>
              <a:buFontTx/>
              <a:buNone/>
            </a:pPr>
            <a:r>
              <a:rPr kumimoji="0" lang="pl-PL" altLang="pl-PL" sz="1800" i="1"/>
              <a:t>Imię: </a:t>
            </a:r>
            <a:r>
              <a:rPr kumimoji="0" lang="pl-PL" altLang="pl-PL" sz="1800"/>
              <a:t>Jan </a:t>
            </a:r>
          </a:p>
          <a:p>
            <a:pPr>
              <a:spcBef>
                <a:spcPct val="0"/>
              </a:spcBef>
              <a:buClrTx/>
              <a:buSzTx/>
              <a:buFontTx/>
              <a:buNone/>
            </a:pPr>
            <a:r>
              <a:rPr kumimoji="0" lang="pl-PL" altLang="pl-PL" sz="1800" i="1"/>
              <a:t>Rok_Studiów: </a:t>
            </a:r>
            <a:r>
              <a:rPr kumimoji="0" lang="pl-PL" altLang="pl-PL" sz="1800"/>
              <a:t>I </a:t>
            </a:r>
          </a:p>
          <a:p>
            <a:pPr>
              <a:spcBef>
                <a:spcPct val="0"/>
              </a:spcBef>
              <a:buClrTx/>
              <a:buSzTx/>
              <a:buFontTx/>
              <a:buNone/>
            </a:pPr>
            <a:r>
              <a:rPr kumimoji="0" lang="pl-PL" altLang="pl-PL" sz="1800" i="1"/>
              <a:t>Nr_indeksu: </a:t>
            </a:r>
            <a:r>
              <a:rPr kumimoji="0" lang="pl-PL" altLang="pl-PL" sz="1800"/>
              <a:t>R-10/03</a:t>
            </a:r>
          </a:p>
        </p:txBody>
      </p:sp>
      <p:sp>
        <p:nvSpPr>
          <p:cNvPr id="19465" name="AutoShape 13"/>
          <p:cNvSpPr>
            <a:spLocks noChangeArrowheads="1"/>
          </p:cNvSpPr>
          <p:nvPr/>
        </p:nvSpPr>
        <p:spPr bwMode="auto">
          <a:xfrm>
            <a:off x="5486400" y="4876800"/>
            <a:ext cx="2286000" cy="1371600"/>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1800"/>
              <a:t>Instancja encji: </a:t>
            </a:r>
          </a:p>
          <a:p>
            <a:pPr>
              <a:spcBef>
                <a:spcPct val="0"/>
              </a:spcBef>
              <a:buClrTx/>
              <a:buSzTx/>
              <a:buFontTx/>
              <a:buNone/>
            </a:pPr>
            <a:r>
              <a:rPr kumimoji="0" lang="pl-PL" altLang="pl-PL" sz="1800" i="1"/>
              <a:t>Nazwisko: </a:t>
            </a:r>
            <a:r>
              <a:rPr kumimoji="0" lang="pl-PL" altLang="pl-PL" sz="1800"/>
              <a:t>Nowak </a:t>
            </a:r>
          </a:p>
          <a:p>
            <a:pPr>
              <a:spcBef>
                <a:spcPct val="0"/>
              </a:spcBef>
              <a:buClrTx/>
              <a:buSzTx/>
              <a:buFontTx/>
              <a:buNone/>
            </a:pPr>
            <a:r>
              <a:rPr kumimoji="0" lang="pl-PL" altLang="pl-PL" sz="1800" i="1"/>
              <a:t>Imię: </a:t>
            </a:r>
            <a:r>
              <a:rPr kumimoji="0" lang="pl-PL" altLang="pl-PL" sz="1800"/>
              <a:t>Anna </a:t>
            </a:r>
          </a:p>
          <a:p>
            <a:pPr>
              <a:spcBef>
                <a:spcPct val="0"/>
              </a:spcBef>
              <a:buClrTx/>
              <a:buSzTx/>
              <a:buFontTx/>
              <a:buNone/>
            </a:pPr>
            <a:r>
              <a:rPr kumimoji="0" lang="pl-PL" altLang="pl-PL" sz="1800" i="1"/>
              <a:t>Rok_Studiów: </a:t>
            </a:r>
            <a:r>
              <a:rPr kumimoji="0" lang="pl-PL" altLang="pl-PL" sz="1800"/>
              <a:t>IV </a:t>
            </a:r>
          </a:p>
          <a:p>
            <a:pPr>
              <a:spcBef>
                <a:spcPct val="0"/>
              </a:spcBef>
              <a:buClrTx/>
              <a:buSzTx/>
              <a:buFontTx/>
              <a:buNone/>
            </a:pPr>
            <a:r>
              <a:rPr kumimoji="0" lang="pl-PL" altLang="pl-PL" sz="1800" i="1"/>
              <a:t>Nr_indeksu: </a:t>
            </a:r>
            <a:r>
              <a:rPr kumimoji="0" lang="pl-PL" altLang="pl-PL" sz="1800"/>
              <a:t>R-24/99</a:t>
            </a:r>
          </a:p>
        </p:txBody>
      </p:sp>
    </p:spTree>
    <p:extLst>
      <p:ext uri="{BB962C8B-B14F-4D97-AF65-F5344CB8AC3E}">
        <p14:creationId xmlns:p14="http://schemas.microsoft.com/office/powerpoint/2010/main" val="127597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447800" y="333375"/>
            <a:ext cx="7696200" cy="685800"/>
          </a:xfrm>
        </p:spPr>
        <p:txBody>
          <a:bodyPr>
            <a:normAutofit/>
          </a:bodyPr>
          <a:lstStyle/>
          <a:p>
            <a:pPr eaLnBrk="1" hangingPunct="1"/>
            <a:r>
              <a:rPr lang="pl-PL" altLang="pl-PL" sz="4000" smtClean="0"/>
              <a:t>Związki ENCJI</a:t>
            </a:r>
          </a:p>
        </p:txBody>
      </p:sp>
      <p:sp>
        <p:nvSpPr>
          <p:cNvPr id="20483" name="Text Box 3"/>
          <p:cNvSpPr txBox="1">
            <a:spLocks noChangeArrowheads="1"/>
          </p:cNvSpPr>
          <p:nvPr/>
        </p:nvSpPr>
        <p:spPr bwMode="auto">
          <a:xfrm>
            <a:off x="467544" y="1116053"/>
            <a:ext cx="8208912"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b="1" dirty="0"/>
              <a:t>Związki </a:t>
            </a:r>
            <a:r>
              <a:rPr kumimoji="0" lang="pl-PL" altLang="pl-PL" sz="1900" dirty="0"/>
              <a:t>określają powiązania pomiędzy poszczególnymi encjami. W najprostszych modelach uwzględniane są związki występujące pomiędzy dwoma encjami. Pomiędzy dwoma różnymi encjami może zachodzić wiele związków, ale pomiędzy dwoma tymi samymi encjami może zachodzić tylko jeden związek. </a:t>
            </a:r>
          </a:p>
        </p:txBody>
      </p:sp>
      <p:sp>
        <p:nvSpPr>
          <p:cNvPr id="20484" name="Text Box 4"/>
          <p:cNvSpPr txBox="1">
            <a:spLocks noChangeArrowheads="1"/>
          </p:cNvSpPr>
          <p:nvPr/>
        </p:nvSpPr>
        <p:spPr bwMode="auto">
          <a:xfrm>
            <a:off x="611560" y="2708275"/>
            <a:ext cx="3840163"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dirty="0"/>
              <a:t>Każdy związek posiada swoją nazwę. Przyjęło się, że nazwy związków są czasownikami. Graficznie związek jest zwykle reprezentowany przez romb połączony liniami z encjami, pomiędzy którymi zachodzi wraz z oznaczeniem jego liczebności (a) lub też przez samą linię zakończoną symbolami określającymi jego liczebność (b). W niektórych notacjach nazwy związków się pomija.</a:t>
            </a:r>
          </a:p>
        </p:txBody>
      </p:sp>
      <p:grpSp>
        <p:nvGrpSpPr>
          <p:cNvPr id="20485" name="Group 5"/>
          <p:cNvGrpSpPr>
            <a:grpSpLocks/>
          </p:cNvGrpSpPr>
          <p:nvPr/>
        </p:nvGrpSpPr>
        <p:grpSpPr bwMode="auto">
          <a:xfrm>
            <a:off x="5764213" y="3263900"/>
            <a:ext cx="3048000" cy="1447800"/>
            <a:chOff x="3312" y="2304"/>
            <a:chExt cx="1920" cy="912"/>
          </a:xfrm>
          <a:solidFill>
            <a:srgbClr val="DDDDDD"/>
          </a:solidFill>
        </p:grpSpPr>
        <p:sp>
          <p:nvSpPr>
            <p:cNvPr id="20497" name="Rectangle 6"/>
            <p:cNvSpPr>
              <a:spLocks noChangeArrowheads="1"/>
            </p:cNvSpPr>
            <p:nvPr/>
          </p:nvSpPr>
          <p:spPr bwMode="auto">
            <a:xfrm>
              <a:off x="3312" y="2352"/>
              <a:ext cx="672"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dirty="0" smtClean="0"/>
                <a:t>Student</a:t>
              </a:r>
            </a:p>
          </p:txBody>
        </p:sp>
        <p:sp>
          <p:nvSpPr>
            <p:cNvPr id="20498" name="Rectangle 7"/>
            <p:cNvSpPr>
              <a:spLocks noChangeArrowheads="1"/>
            </p:cNvSpPr>
            <p:nvPr/>
          </p:nvSpPr>
          <p:spPr bwMode="auto">
            <a:xfrm>
              <a:off x="4512" y="2928"/>
              <a:ext cx="720"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Grupa</a:t>
              </a:r>
            </a:p>
          </p:txBody>
        </p:sp>
        <p:sp>
          <p:nvSpPr>
            <p:cNvPr id="20499" name="AutoShape 8"/>
            <p:cNvSpPr>
              <a:spLocks noChangeArrowheads="1"/>
            </p:cNvSpPr>
            <p:nvPr/>
          </p:nvSpPr>
          <p:spPr bwMode="auto">
            <a:xfrm>
              <a:off x="4512" y="2304"/>
              <a:ext cx="720" cy="384"/>
            </a:xfrm>
            <a:prstGeom prst="flowChartDecision">
              <a:avLst/>
            </a:prstGeom>
            <a:grpFill/>
            <a:ln w="9525">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600" smtClean="0"/>
                <a:t>Zawiera</a:t>
              </a:r>
            </a:p>
          </p:txBody>
        </p:sp>
        <p:cxnSp>
          <p:nvCxnSpPr>
            <p:cNvPr id="20500" name="AutoShape 9"/>
            <p:cNvCxnSpPr>
              <a:cxnSpLocks noChangeShapeType="1"/>
              <a:stCxn id="20497" idx="3"/>
              <a:endCxn id="20499" idx="1"/>
            </p:cNvCxnSpPr>
            <p:nvPr/>
          </p:nvCxnSpPr>
          <p:spPr bwMode="auto">
            <a:xfrm>
              <a:off x="3984" y="2496"/>
              <a:ext cx="528" cy="0"/>
            </a:xfrm>
            <a:prstGeom prst="straightConnector1">
              <a:avLst/>
            </a:prstGeom>
            <a:grpFill/>
            <a:ln w="9525">
              <a:solidFill>
                <a:schemeClr val="tx1"/>
              </a:solidFill>
              <a:round/>
              <a:headEnd/>
              <a:tailEnd/>
            </a:ln>
            <a:extLst/>
          </p:spPr>
        </p:cxnSp>
        <p:cxnSp>
          <p:nvCxnSpPr>
            <p:cNvPr id="20501" name="AutoShape 10"/>
            <p:cNvCxnSpPr>
              <a:cxnSpLocks noChangeShapeType="1"/>
              <a:stCxn id="20499" idx="2"/>
              <a:endCxn id="20498" idx="0"/>
            </p:cNvCxnSpPr>
            <p:nvPr/>
          </p:nvCxnSpPr>
          <p:spPr bwMode="auto">
            <a:xfrm>
              <a:off x="4872" y="2688"/>
              <a:ext cx="0" cy="240"/>
            </a:xfrm>
            <a:prstGeom prst="straightConnector1">
              <a:avLst/>
            </a:prstGeom>
            <a:grpFill/>
            <a:ln w="9525">
              <a:solidFill>
                <a:schemeClr val="tx1"/>
              </a:solidFill>
              <a:round/>
              <a:headEnd/>
              <a:tailEnd/>
            </a:ln>
            <a:extLst/>
          </p:spPr>
        </p:cxnSp>
        <p:sp>
          <p:nvSpPr>
            <p:cNvPr id="20502" name="Text Box 11"/>
            <p:cNvSpPr txBox="1">
              <a:spLocks noChangeArrowheads="1"/>
            </p:cNvSpPr>
            <p:nvPr/>
          </p:nvSpPr>
          <p:spPr bwMode="auto">
            <a:xfrm>
              <a:off x="4153" y="2332"/>
              <a:ext cx="215" cy="2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defRPr/>
              </a:pPr>
              <a:r>
                <a:rPr kumimoji="0" lang="pl-PL" altLang="pl-PL" sz="1600" dirty="0" smtClean="0"/>
                <a:t>M</a:t>
              </a:r>
            </a:p>
          </p:txBody>
        </p:sp>
        <p:sp>
          <p:nvSpPr>
            <p:cNvPr id="20503" name="Text Box 12"/>
            <p:cNvSpPr txBox="1">
              <a:spLocks noChangeArrowheads="1"/>
            </p:cNvSpPr>
            <p:nvPr/>
          </p:nvSpPr>
          <p:spPr bwMode="auto">
            <a:xfrm>
              <a:off x="4854" y="2688"/>
              <a:ext cx="186" cy="2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defRPr/>
              </a:pPr>
              <a:r>
                <a:rPr kumimoji="0" lang="pl-PL" altLang="pl-PL" sz="1600" dirty="0" smtClean="0"/>
                <a:t>1</a:t>
              </a:r>
            </a:p>
          </p:txBody>
        </p:sp>
      </p:grpSp>
      <p:sp>
        <p:nvSpPr>
          <p:cNvPr id="20486" name="Line 13"/>
          <p:cNvSpPr>
            <a:spLocks noChangeShapeType="1"/>
          </p:cNvSpPr>
          <p:nvPr/>
        </p:nvSpPr>
        <p:spPr bwMode="auto">
          <a:xfrm>
            <a:off x="5459413" y="5016500"/>
            <a:ext cx="3505200"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87" name="Text Box 20"/>
          <p:cNvSpPr txBox="1">
            <a:spLocks noChangeArrowheads="1"/>
          </p:cNvSpPr>
          <p:nvPr/>
        </p:nvSpPr>
        <p:spPr bwMode="auto">
          <a:xfrm>
            <a:off x="5683250" y="4364038"/>
            <a:ext cx="46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2400"/>
              <a:t>a)</a:t>
            </a:r>
          </a:p>
        </p:txBody>
      </p:sp>
      <p:sp>
        <p:nvSpPr>
          <p:cNvPr id="20488" name="Text Box 21"/>
          <p:cNvSpPr txBox="1">
            <a:spLocks noChangeArrowheads="1"/>
          </p:cNvSpPr>
          <p:nvPr/>
        </p:nvSpPr>
        <p:spPr bwMode="auto">
          <a:xfrm>
            <a:off x="5688013" y="5854700"/>
            <a:ext cx="469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2400"/>
              <a:t>b)</a:t>
            </a:r>
          </a:p>
        </p:txBody>
      </p:sp>
      <p:grpSp>
        <p:nvGrpSpPr>
          <p:cNvPr id="20489" name="Group 24"/>
          <p:cNvGrpSpPr>
            <a:grpSpLocks/>
          </p:cNvGrpSpPr>
          <p:nvPr/>
        </p:nvGrpSpPr>
        <p:grpSpPr bwMode="auto">
          <a:xfrm>
            <a:off x="5535613" y="5245100"/>
            <a:ext cx="3352800" cy="457200"/>
            <a:chOff x="3264" y="3312"/>
            <a:chExt cx="2112" cy="288"/>
          </a:xfrm>
        </p:grpSpPr>
        <p:sp>
          <p:nvSpPr>
            <p:cNvPr id="20490" name="Rectangle 15"/>
            <p:cNvSpPr>
              <a:spLocks noChangeArrowheads="1"/>
            </p:cNvSpPr>
            <p:nvPr/>
          </p:nvSpPr>
          <p:spPr bwMode="auto">
            <a:xfrm>
              <a:off x="3264" y="3312"/>
              <a:ext cx="672" cy="288"/>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Student</a:t>
              </a:r>
            </a:p>
          </p:txBody>
        </p:sp>
        <p:sp>
          <p:nvSpPr>
            <p:cNvPr id="20491" name="Rectangle 16"/>
            <p:cNvSpPr>
              <a:spLocks noChangeArrowheads="1"/>
            </p:cNvSpPr>
            <p:nvPr/>
          </p:nvSpPr>
          <p:spPr bwMode="auto">
            <a:xfrm>
              <a:off x="4656" y="3312"/>
              <a:ext cx="720" cy="288"/>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Grupa</a:t>
              </a:r>
            </a:p>
          </p:txBody>
        </p:sp>
        <p:cxnSp>
          <p:nvCxnSpPr>
            <p:cNvPr id="20492" name="AutoShape 17"/>
            <p:cNvCxnSpPr>
              <a:cxnSpLocks noChangeShapeType="1"/>
              <a:stCxn id="20490" idx="3"/>
              <a:endCxn id="20491" idx="1"/>
            </p:cNvCxnSpPr>
            <p:nvPr/>
          </p:nvCxnSpPr>
          <p:spPr bwMode="auto">
            <a:xfrm>
              <a:off x="3936" y="3456"/>
              <a:ext cx="72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493" name="Line 18"/>
            <p:cNvSpPr>
              <a:spLocks noChangeShapeType="1"/>
            </p:cNvSpPr>
            <p:nvPr/>
          </p:nvSpPr>
          <p:spPr bwMode="auto">
            <a:xfrm>
              <a:off x="3936" y="3360"/>
              <a:ext cx="14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94" name="Line 19"/>
            <p:cNvSpPr>
              <a:spLocks noChangeShapeType="1"/>
            </p:cNvSpPr>
            <p:nvPr/>
          </p:nvSpPr>
          <p:spPr bwMode="auto">
            <a:xfrm flipV="1">
              <a:off x="3936" y="3456"/>
              <a:ext cx="14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95" name="Line 22"/>
            <p:cNvSpPr>
              <a:spLocks noChangeShapeType="1"/>
            </p:cNvSpPr>
            <p:nvPr/>
          </p:nvSpPr>
          <p:spPr bwMode="auto">
            <a:xfrm>
              <a:off x="4560" y="33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96" name="Line 23"/>
            <p:cNvSpPr>
              <a:spLocks noChangeShapeType="1"/>
            </p:cNvSpPr>
            <p:nvPr/>
          </p:nvSpPr>
          <p:spPr bwMode="auto">
            <a:xfrm>
              <a:off x="4080" y="33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grpSp>
    </p:spTree>
    <p:extLst>
      <p:ext uri="{BB962C8B-B14F-4D97-AF65-F5344CB8AC3E}">
        <p14:creationId xmlns:p14="http://schemas.microsoft.com/office/powerpoint/2010/main" val="4110890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85800"/>
            <a:ext cx="7696200" cy="685800"/>
          </a:xfrm>
        </p:spPr>
        <p:txBody>
          <a:bodyPr>
            <a:normAutofit/>
          </a:bodyPr>
          <a:lstStyle/>
          <a:p>
            <a:pPr eaLnBrk="1" hangingPunct="1"/>
            <a:r>
              <a:rPr lang="pl-PL" altLang="pl-PL" sz="4000" dirty="0" smtClean="0"/>
              <a:t>Liczebność związku ENCJI</a:t>
            </a:r>
          </a:p>
        </p:txBody>
      </p:sp>
      <p:sp>
        <p:nvSpPr>
          <p:cNvPr id="21507" name="Text Box 3"/>
          <p:cNvSpPr txBox="1">
            <a:spLocks noChangeArrowheads="1"/>
          </p:cNvSpPr>
          <p:nvPr/>
        </p:nvSpPr>
        <p:spPr bwMode="auto">
          <a:xfrm>
            <a:off x="838200" y="1600200"/>
            <a:ext cx="7848600" cy="581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1600" b="1"/>
              <a:t>Liczebność (stopień) związku encji </a:t>
            </a:r>
            <a:r>
              <a:rPr kumimoji="0" lang="pl-PL" altLang="pl-PL" sz="1600"/>
              <a:t>określa liczbę instancji biorących udział w danym związku. Rozróżnia się związki:</a:t>
            </a:r>
          </a:p>
        </p:txBody>
      </p:sp>
      <p:sp>
        <p:nvSpPr>
          <p:cNvPr id="21508" name="Text Box 4"/>
          <p:cNvSpPr txBox="1">
            <a:spLocks noChangeArrowheads="1"/>
          </p:cNvSpPr>
          <p:nvPr/>
        </p:nvSpPr>
        <p:spPr bwMode="auto">
          <a:xfrm>
            <a:off x="838200" y="2152650"/>
            <a:ext cx="3733800" cy="4248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3675" indent="-193675">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Char char="-"/>
            </a:pPr>
            <a:r>
              <a:rPr kumimoji="0" lang="pl-PL" altLang="pl-PL" sz="1600" b="1" dirty="0" err="1"/>
              <a:t>jednojednoznaczne</a:t>
            </a:r>
            <a:r>
              <a:rPr kumimoji="0" lang="pl-PL" altLang="pl-PL" sz="1600" b="1" dirty="0"/>
              <a:t> (jeden-do-jeden, 1:1)</a:t>
            </a:r>
            <a:r>
              <a:rPr kumimoji="0" lang="pl-PL" altLang="pl-PL" sz="1600" dirty="0"/>
              <a:t> – każdej instancji pierwszej encji odpowiada dokładnie jedna instancja drugiej encji i odwrotnie;</a:t>
            </a:r>
          </a:p>
          <a:p>
            <a:pPr eaLnBrk="1" hangingPunct="1">
              <a:spcBef>
                <a:spcPct val="0"/>
              </a:spcBef>
              <a:buClrTx/>
              <a:buSzTx/>
              <a:buFontTx/>
              <a:buChar char="-"/>
            </a:pPr>
            <a:r>
              <a:rPr kumimoji="0" lang="pl-PL" altLang="pl-PL" sz="1600" b="1" dirty="0"/>
              <a:t>jednoznaczne (jeden-do-wiele, 1:M)</a:t>
            </a:r>
            <a:r>
              <a:rPr kumimoji="0" lang="pl-PL" altLang="pl-PL" sz="1600" dirty="0"/>
              <a:t> – każdej instancji pierwszej encji odpowiada M instancji drugiej encji, ale każdej instancji drugiej encji odpowiada tylko jedna instancja pierwszej encji;</a:t>
            </a:r>
          </a:p>
          <a:p>
            <a:pPr eaLnBrk="1" hangingPunct="1">
              <a:spcBef>
                <a:spcPct val="0"/>
              </a:spcBef>
              <a:buClrTx/>
              <a:buSzTx/>
              <a:buFontTx/>
              <a:buChar char="-"/>
            </a:pPr>
            <a:r>
              <a:rPr kumimoji="0" lang="pl-PL" altLang="pl-PL" sz="1600" b="1" dirty="0"/>
              <a:t>wieloznaczne (wiele-do-wiele, M:N)</a:t>
            </a:r>
            <a:r>
              <a:rPr kumimoji="0" lang="pl-PL" altLang="pl-PL" sz="1600" dirty="0"/>
              <a:t> – każdej instancji pierwszej encji odpowiada M instancji drugiej encji, a każdej instancji drugiej encji odpowiada N instancji pierwszej encji.</a:t>
            </a:r>
          </a:p>
        </p:txBody>
      </p:sp>
      <p:sp>
        <p:nvSpPr>
          <p:cNvPr id="21509" name="Rectangle 11"/>
          <p:cNvSpPr>
            <a:spLocks noChangeArrowheads="1"/>
          </p:cNvSpPr>
          <p:nvPr/>
        </p:nvSpPr>
        <p:spPr bwMode="auto">
          <a:xfrm>
            <a:off x="4953000" y="2590800"/>
            <a:ext cx="1066800" cy="457200"/>
          </a:xfrm>
          <a:prstGeom prst="rect">
            <a:avLst/>
          </a:prstGeom>
          <a:solidFill>
            <a:srgbClr val="EAEAEA"/>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Student</a:t>
            </a:r>
          </a:p>
        </p:txBody>
      </p:sp>
      <p:sp>
        <p:nvSpPr>
          <p:cNvPr id="21510" name="Rectangle 12"/>
          <p:cNvSpPr>
            <a:spLocks noChangeArrowheads="1"/>
          </p:cNvSpPr>
          <p:nvPr/>
        </p:nvSpPr>
        <p:spPr bwMode="auto">
          <a:xfrm>
            <a:off x="7162800" y="2590800"/>
            <a:ext cx="1143000" cy="457200"/>
          </a:xfrm>
          <a:prstGeom prst="rect">
            <a:avLst/>
          </a:prstGeom>
          <a:solidFill>
            <a:srgbClr val="EAEAEA"/>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Dyplom</a:t>
            </a:r>
          </a:p>
        </p:txBody>
      </p:sp>
      <p:cxnSp>
        <p:nvCxnSpPr>
          <p:cNvPr id="21511" name="AutoShape 13"/>
          <p:cNvCxnSpPr>
            <a:cxnSpLocks noChangeShapeType="1"/>
            <a:stCxn id="21509" idx="3"/>
            <a:endCxn id="21510" idx="1"/>
          </p:cNvCxnSpPr>
          <p:nvPr/>
        </p:nvCxnSpPr>
        <p:spPr bwMode="auto">
          <a:xfrm>
            <a:off x="6019800" y="2819400"/>
            <a:ext cx="114300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1512" name="Line 22"/>
          <p:cNvSpPr>
            <a:spLocks noChangeShapeType="1"/>
          </p:cNvSpPr>
          <p:nvPr/>
        </p:nvSpPr>
        <p:spPr bwMode="auto">
          <a:xfrm>
            <a:off x="6248400" y="2743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1513" name="Line 23"/>
          <p:cNvSpPr>
            <a:spLocks noChangeShapeType="1"/>
          </p:cNvSpPr>
          <p:nvPr/>
        </p:nvSpPr>
        <p:spPr bwMode="auto">
          <a:xfrm>
            <a:off x="7010400" y="2743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grpSp>
        <p:nvGrpSpPr>
          <p:cNvPr id="21514" name="Group 29"/>
          <p:cNvGrpSpPr>
            <a:grpSpLocks/>
          </p:cNvGrpSpPr>
          <p:nvPr/>
        </p:nvGrpSpPr>
        <p:grpSpPr bwMode="auto">
          <a:xfrm>
            <a:off x="4953000" y="3886200"/>
            <a:ext cx="3352800" cy="457200"/>
            <a:chOff x="3120" y="2448"/>
            <a:chExt cx="2112" cy="288"/>
          </a:xfrm>
          <a:solidFill>
            <a:srgbClr val="EAEAEA"/>
          </a:solidFill>
        </p:grpSpPr>
        <p:sp>
          <p:nvSpPr>
            <p:cNvPr id="21526" name="Rectangle 6"/>
            <p:cNvSpPr>
              <a:spLocks noChangeArrowheads="1"/>
            </p:cNvSpPr>
            <p:nvPr/>
          </p:nvSpPr>
          <p:spPr bwMode="auto">
            <a:xfrm>
              <a:off x="3120" y="2448"/>
              <a:ext cx="672"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Student</a:t>
              </a:r>
            </a:p>
          </p:txBody>
        </p:sp>
        <p:sp>
          <p:nvSpPr>
            <p:cNvPr id="21527" name="Rectangle 7"/>
            <p:cNvSpPr>
              <a:spLocks noChangeArrowheads="1"/>
            </p:cNvSpPr>
            <p:nvPr/>
          </p:nvSpPr>
          <p:spPr bwMode="auto">
            <a:xfrm>
              <a:off x="4512" y="2448"/>
              <a:ext cx="720"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Grupa</a:t>
              </a:r>
            </a:p>
          </p:txBody>
        </p:sp>
        <p:cxnSp>
          <p:nvCxnSpPr>
            <p:cNvPr id="21528" name="AutoShape 8"/>
            <p:cNvCxnSpPr>
              <a:cxnSpLocks noChangeShapeType="1"/>
              <a:stCxn id="21526" idx="3"/>
              <a:endCxn id="21527" idx="1"/>
            </p:cNvCxnSpPr>
            <p:nvPr/>
          </p:nvCxnSpPr>
          <p:spPr bwMode="auto">
            <a:xfrm>
              <a:off x="3792" y="2592"/>
              <a:ext cx="720" cy="0"/>
            </a:xfrm>
            <a:prstGeom prst="straightConnector1">
              <a:avLst/>
            </a:prstGeom>
            <a:grpFill/>
            <a:ln w="9525">
              <a:solidFill>
                <a:schemeClr val="tx1"/>
              </a:solidFill>
              <a:round/>
              <a:headEnd/>
              <a:tailEnd/>
            </a:ln>
            <a:extLst/>
          </p:spPr>
        </p:cxnSp>
        <p:sp>
          <p:nvSpPr>
            <p:cNvPr id="21529" name="Line 9"/>
            <p:cNvSpPr>
              <a:spLocks noChangeShapeType="1"/>
            </p:cNvSpPr>
            <p:nvPr/>
          </p:nvSpPr>
          <p:spPr bwMode="auto">
            <a:xfrm>
              <a:off x="3792" y="2496"/>
              <a:ext cx="144" cy="96"/>
            </a:xfrm>
            <a:prstGeom prst="line">
              <a:avLst/>
            </a:prstGeom>
            <a:grpFill/>
            <a:ln w="9525">
              <a:solidFill>
                <a:schemeClr val="tx1"/>
              </a:solidFill>
              <a:round/>
              <a:headEnd/>
              <a:tailEnd/>
            </a:ln>
            <a:extLst/>
          </p:spPr>
          <p:txBody>
            <a:bodyPr wrap="none"/>
            <a:lstStyle/>
            <a:p>
              <a:pPr>
                <a:defRPr/>
              </a:pPr>
              <a:endParaRPr lang="pl-PL"/>
            </a:p>
          </p:txBody>
        </p:sp>
        <p:sp>
          <p:nvSpPr>
            <p:cNvPr id="21530" name="Line 10"/>
            <p:cNvSpPr>
              <a:spLocks noChangeShapeType="1"/>
            </p:cNvSpPr>
            <p:nvPr/>
          </p:nvSpPr>
          <p:spPr bwMode="auto">
            <a:xfrm flipV="1">
              <a:off x="3792" y="2592"/>
              <a:ext cx="144" cy="96"/>
            </a:xfrm>
            <a:prstGeom prst="line">
              <a:avLst/>
            </a:prstGeom>
            <a:grpFill/>
            <a:ln w="9525">
              <a:solidFill>
                <a:schemeClr val="tx1"/>
              </a:solidFill>
              <a:round/>
              <a:headEnd/>
              <a:tailEnd/>
            </a:ln>
            <a:extLst/>
          </p:spPr>
          <p:txBody>
            <a:bodyPr wrap="none"/>
            <a:lstStyle/>
            <a:p>
              <a:pPr>
                <a:defRPr/>
              </a:pPr>
              <a:endParaRPr lang="pl-PL"/>
            </a:p>
          </p:txBody>
        </p:sp>
        <p:sp>
          <p:nvSpPr>
            <p:cNvPr id="21531" name="Line 25"/>
            <p:cNvSpPr>
              <a:spLocks noChangeShapeType="1"/>
            </p:cNvSpPr>
            <p:nvPr/>
          </p:nvSpPr>
          <p:spPr bwMode="auto">
            <a:xfrm>
              <a:off x="4416" y="2544"/>
              <a:ext cx="0" cy="96"/>
            </a:xfrm>
            <a:prstGeom prst="line">
              <a:avLst/>
            </a:prstGeom>
            <a:grpFill/>
            <a:ln w="9525">
              <a:solidFill>
                <a:schemeClr val="tx1"/>
              </a:solidFill>
              <a:round/>
              <a:headEnd/>
              <a:tailEnd/>
            </a:ln>
            <a:extLst/>
          </p:spPr>
          <p:txBody>
            <a:bodyPr wrap="none"/>
            <a:lstStyle/>
            <a:p>
              <a:pPr>
                <a:defRPr/>
              </a:pPr>
              <a:endParaRPr lang="pl-PL"/>
            </a:p>
          </p:txBody>
        </p:sp>
        <p:sp>
          <p:nvSpPr>
            <p:cNvPr id="21532" name="Line 26"/>
            <p:cNvSpPr>
              <a:spLocks noChangeShapeType="1"/>
            </p:cNvSpPr>
            <p:nvPr/>
          </p:nvSpPr>
          <p:spPr bwMode="auto">
            <a:xfrm>
              <a:off x="3936" y="2544"/>
              <a:ext cx="0" cy="96"/>
            </a:xfrm>
            <a:prstGeom prst="line">
              <a:avLst/>
            </a:prstGeom>
            <a:grpFill/>
            <a:ln w="9525">
              <a:solidFill>
                <a:schemeClr val="tx1"/>
              </a:solidFill>
              <a:round/>
              <a:headEnd/>
              <a:tailEnd/>
            </a:ln>
            <a:extLst/>
          </p:spPr>
          <p:txBody>
            <a:bodyPr wrap="none"/>
            <a:lstStyle/>
            <a:p>
              <a:pPr>
                <a:defRPr/>
              </a:pPr>
              <a:endParaRPr lang="pl-PL"/>
            </a:p>
          </p:txBody>
        </p:sp>
      </p:grpSp>
      <p:grpSp>
        <p:nvGrpSpPr>
          <p:cNvPr id="21515" name="Group 30"/>
          <p:cNvGrpSpPr>
            <a:grpSpLocks/>
          </p:cNvGrpSpPr>
          <p:nvPr/>
        </p:nvGrpSpPr>
        <p:grpSpPr bwMode="auto">
          <a:xfrm>
            <a:off x="4953000" y="5257800"/>
            <a:ext cx="3352800" cy="457200"/>
            <a:chOff x="3120" y="3312"/>
            <a:chExt cx="2112" cy="288"/>
          </a:xfrm>
          <a:solidFill>
            <a:srgbClr val="EAEAEA"/>
          </a:solidFill>
        </p:grpSpPr>
        <p:grpSp>
          <p:nvGrpSpPr>
            <p:cNvPr id="21516" name="Group 14"/>
            <p:cNvGrpSpPr>
              <a:grpSpLocks/>
            </p:cNvGrpSpPr>
            <p:nvPr/>
          </p:nvGrpSpPr>
          <p:grpSpPr bwMode="auto">
            <a:xfrm>
              <a:off x="3120" y="3312"/>
              <a:ext cx="2112" cy="288"/>
              <a:chOff x="3120" y="3312"/>
              <a:chExt cx="2112" cy="288"/>
            </a:xfrm>
            <a:grpFill/>
          </p:grpSpPr>
          <p:sp>
            <p:nvSpPr>
              <p:cNvPr id="21519" name="Rectangle 15"/>
              <p:cNvSpPr>
                <a:spLocks noChangeArrowheads="1"/>
              </p:cNvSpPr>
              <p:nvPr/>
            </p:nvSpPr>
            <p:spPr bwMode="auto">
              <a:xfrm>
                <a:off x="3120" y="3312"/>
                <a:ext cx="672"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Student</a:t>
                </a:r>
              </a:p>
            </p:txBody>
          </p:sp>
          <p:sp>
            <p:nvSpPr>
              <p:cNvPr id="21520" name="Rectangle 16"/>
              <p:cNvSpPr>
                <a:spLocks noChangeArrowheads="1"/>
              </p:cNvSpPr>
              <p:nvPr/>
            </p:nvSpPr>
            <p:spPr bwMode="auto">
              <a:xfrm>
                <a:off x="4512" y="3312"/>
                <a:ext cx="720"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Przedmiot</a:t>
                </a:r>
              </a:p>
            </p:txBody>
          </p:sp>
          <p:cxnSp>
            <p:nvCxnSpPr>
              <p:cNvPr id="21521" name="AutoShape 17"/>
              <p:cNvCxnSpPr>
                <a:cxnSpLocks noChangeShapeType="1"/>
                <a:stCxn id="21519" idx="3"/>
                <a:endCxn id="21520" idx="1"/>
              </p:cNvCxnSpPr>
              <p:nvPr/>
            </p:nvCxnSpPr>
            <p:spPr bwMode="auto">
              <a:xfrm>
                <a:off x="3792" y="3456"/>
                <a:ext cx="720" cy="0"/>
              </a:xfrm>
              <a:prstGeom prst="straightConnector1">
                <a:avLst/>
              </a:prstGeom>
              <a:grpFill/>
              <a:ln w="9525">
                <a:solidFill>
                  <a:schemeClr val="tx1"/>
                </a:solidFill>
                <a:round/>
                <a:headEnd/>
                <a:tailEnd/>
              </a:ln>
              <a:extLst/>
            </p:spPr>
          </p:cxnSp>
          <p:sp>
            <p:nvSpPr>
              <p:cNvPr id="21522" name="Line 18"/>
              <p:cNvSpPr>
                <a:spLocks noChangeShapeType="1"/>
              </p:cNvSpPr>
              <p:nvPr/>
            </p:nvSpPr>
            <p:spPr bwMode="auto">
              <a:xfrm>
                <a:off x="3792" y="3360"/>
                <a:ext cx="144" cy="96"/>
              </a:xfrm>
              <a:prstGeom prst="line">
                <a:avLst/>
              </a:prstGeom>
              <a:grpFill/>
              <a:ln w="9525">
                <a:solidFill>
                  <a:schemeClr val="tx1"/>
                </a:solidFill>
                <a:round/>
                <a:headEnd/>
                <a:tailEnd/>
              </a:ln>
              <a:extLst/>
            </p:spPr>
            <p:txBody>
              <a:bodyPr wrap="none"/>
              <a:lstStyle/>
              <a:p>
                <a:pPr>
                  <a:defRPr/>
                </a:pPr>
                <a:endParaRPr lang="pl-PL"/>
              </a:p>
            </p:txBody>
          </p:sp>
          <p:sp>
            <p:nvSpPr>
              <p:cNvPr id="21523" name="Line 19"/>
              <p:cNvSpPr>
                <a:spLocks noChangeShapeType="1"/>
              </p:cNvSpPr>
              <p:nvPr/>
            </p:nvSpPr>
            <p:spPr bwMode="auto">
              <a:xfrm flipV="1">
                <a:off x="3792" y="3456"/>
                <a:ext cx="144" cy="96"/>
              </a:xfrm>
              <a:prstGeom prst="line">
                <a:avLst/>
              </a:prstGeom>
              <a:grpFill/>
              <a:ln w="9525">
                <a:solidFill>
                  <a:schemeClr val="tx1"/>
                </a:solidFill>
                <a:round/>
                <a:headEnd/>
                <a:tailEnd/>
              </a:ln>
              <a:extLst/>
            </p:spPr>
            <p:txBody>
              <a:bodyPr wrap="none"/>
              <a:lstStyle/>
              <a:p>
                <a:pPr>
                  <a:defRPr/>
                </a:pPr>
                <a:endParaRPr lang="pl-PL"/>
              </a:p>
            </p:txBody>
          </p:sp>
          <p:sp>
            <p:nvSpPr>
              <p:cNvPr id="21524" name="Line 20"/>
              <p:cNvSpPr>
                <a:spLocks noChangeShapeType="1"/>
              </p:cNvSpPr>
              <p:nvPr/>
            </p:nvSpPr>
            <p:spPr bwMode="auto">
              <a:xfrm rot="5400000">
                <a:off x="4392" y="3336"/>
                <a:ext cx="96" cy="144"/>
              </a:xfrm>
              <a:prstGeom prst="line">
                <a:avLst/>
              </a:prstGeom>
              <a:grpFill/>
              <a:ln w="9525">
                <a:solidFill>
                  <a:schemeClr val="tx1"/>
                </a:solidFill>
                <a:round/>
                <a:headEnd/>
                <a:tailEnd/>
              </a:ln>
              <a:extLst/>
            </p:spPr>
            <p:txBody>
              <a:bodyPr wrap="none"/>
              <a:lstStyle/>
              <a:p>
                <a:pPr>
                  <a:defRPr/>
                </a:pPr>
                <a:endParaRPr lang="pl-PL"/>
              </a:p>
            </p:txBody>
          </p:sp>
          <p:sp>
            <p:nvSpPr>
              <p:cNvPr id="21525" name="Line 21"/>
              <p:cNvSpPr>
                <a:spLocks noChangeShapeType="1"/>
              </p:cNvSpPr>
              <p:nvPr/>
            </p:nvSpPr>
            <p:spPr bwMode="auto">
              <a:xfrm rot="5400000" flipV="1">
                <a:off x="4392" y="3432"/>
                <a:ext cx="96" cy="144"/>
              </a:xfrm>
              <a:prstGeom prst="line">
                <a:avLst/>
              </a:prstGeom>
              <a:grpFill/>
              <a:ln w="9525">
                <a:solidFill>
                  <a:schemeClr val="tx1"/>
                </a:solidFill>
                <a:round/>
                <a:headEnd/>
                <a:tailEnd/>
              </a:ln>
              <a:extLst/>
            </p:spPr>
            <p:txBody>
              <a:bodyPr wrap="none"/>
              <a:lstStyle/>
              <a:p>
                <a:pPr>
                  <a:defRPr/>
                </a:pPr>
                <a:endParaRPr lang="pl-PL"/>
              </a:p>
            </p:txBody>
          </p:sp>
        </p:grpSp>
        <p:sp>
          <p:nvSpPr>
            <p:cNvPr id="21517" name="Line 27"/>
            <p:cNvSpPr>
              <a:spLocks noChangeShapeType="1"/>
            </p:cNvSpPr>
            <p:nvPr/>
          </p:nvSpPr>
          <p:spPr bwMode="auto">
            <a:xfrm>
              <a:off x="3936" y="3408"/>
              <a:ext cx="0" cy="96"/>
            </a:xfrm>
            <a:prstGeom prst="line">
              <a:avLst/>
            </a:prstGeom>
            <a:grpFill/>
            <a:ln w="9525">
              <a:solidFill>
                <a:schemeClr val="tx1"/>
              </a:solidFill>
              <a:round/>
              <a:headEnd/>
              <a:tailEnd/>
            </a:ln>
            <a:extLst/>
          </p:spPr>
          <p:txBody>
            <a:bodyPr wrap="none"/>
            <a:lstStyle/>
            <a:p>
              <a:pPr>
                <a:defRPr/>
              </a:pPr>
              <a:endParaRPr lang="pl-PL"/>
            </a:p>
          </p:txBody>
        </p:sp>
        <p:sp>
          <p:nvSpPr>
            <p:cNvPr id="21518" name="Line 28"/>
            <p:cNvSpPr>
              <a:spLocks noChangeShapeType="1"/>
            </p:cNvSpPr>
            <p:nvPr/>
          </p:nvSpPr>
          <p:spPr bwMode="auto">
            <a:xfrm>
              <a:off x="4368" y="3408"/>
              <a:ext cx="0" cy="96"/>
            </a:xfrm>
            <a:prstGeom prst="line">
              <a:avLst/>
            </a:prstGeom>
            <a:grpFill/>
            <a:ln w="9525">
              <a:solidFill>
                <a:schemeClr val="tx1"/>
              </a:solidFill>
              <a:round/>
              <a:headEnd/>
              <a:tailEnd/>
            </a:ln>
            <a:extLst/>
          </p:spPr>
          <p:txBody>
            <a:bodyPr wrap="none"/>
            <a:lstStyle/>
            <a:p>
              <a:pPr>
                <a:defRPr/>
              </a:pPr>
              <a:endParaRPr lang="pl-PL"/>
            </a:p>
          </p:txBody>
        </p:sp>
      </p:grpSp>
    </p:spTree>
    <p:extLst>
      <p:ext uri="{BB962C8B-B14F-4D97-AF65-F5344CB8AC3E}">
        <p14:creationId xmlns:p14="http://schemas.microsoft.com/office/powerpoint/2010/main" val="24357946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4"/>
            <a:ext cx="7543800" cy="829715"/>
          </a:xfrm>
        </p:spPr>
        <p:txBody>
          <a:bodyPr/>
          <a:lstStyle/>
          <a:p>
            <a:r>
              <a:rPr lang="pl-PL" b="1" dirty="0"/>
              <a:t>PRZYKŁADY ZWIĄZKÓW</a:t>
            </a:r>
            <a:endParaRPr lang="pl-PL" dirty="0"/>
          </a:p>
        </p:txBody>
      </p:sp>
      <p:pic>
        <p:nvPicPr>
          <p:cNvPr id="614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4176464"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43410" y="1361798"/>
            <a:ext cx="4254624" cy="2070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ymbol zastępczy stopki 4"/>
          <p:cNvSpPr>
            <a:spLocks noGrp="1"/>
          </p:cNvSpPr>
          <p:nvPr>
            <p:ph type="ftr" sz="quarter" idx="11"/>
          </p:nvPr>
        </p:nvSpPr>
        <p:spPr/>
        <p:txBody>
          <a:bodyPr/>
          <a:lstStyle/>
          <a:p>
            <a:r>
              <a:rPr lang="pl-PL" smtClean="0"/>
              <a:t>ZSE - Systemy baz danych</a:t>
            </a:r>
            <a:endParaRPr lang="pl-PL"/>
          </a:p>
        </p:txBody>
      </p:sp>
      <p:sp>
        <p:nvSpPr>
          <p:cNvPr id="6" name="Symbol zastępczy numeru slajdu 5"/>
          <p:cNvSpPr>
            <a:spLocks noGrp="1"/>
          </p:cNvSpPr>
          <p:nvPr>
            <p:ph type="sldNum" sz="quarter" idx="12"/>
          </p:nvPr>
        </p:nvSpPr>
        <p:spPr/>
        <p:txBody>
          <a:bodyPr/>
          <a:lstStyle/>
          <a:p>
            <a:fld id="{610466E2-DEFB-43AB-8EFB-4CD57F3A8EB0}" type="slidenum">
              <a:rPr lang="pl-PL" smtClean="0"/>
              <a:t>8</a:t>
            </a:fld>
            <a:endParaRPr lang="pl-PL"/>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 y="3717032"/>
            <a:ext cx="4105275"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upa 16"/>
          <p:cNvGrpSpPr/>
          <p:nvPr/>
        </p:nvGrpSpPr>
        <p:grpSpPr>
          <a:xfrm>
            <a:off x="4929073" y="5013176"/>
            <a:ext cx="1872208" cy="432048"/>
            <a:chOff x="5724128" y="5013176"/>
            <a:chExt cx="1872208" cy="432048"/>
          </a:xfrm>
        </p:grpSpPr>
        <p:cxnSp>
          <p:nvCxnSpPr>
            <p:cNvPr id="14" name="Łącznik prostoliniowy 13"/>
            <p:cNvCxnSpPr/>
            <p:nvPr/>
          </p:nvCxnSpPr>
          <p:spPr>
            <a:xfrm>
              <a:off x="5724128" y="5229200"/>
              <a:ext cx="18722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Łącznik prostoliniowy 11"/>
            <p:cNvCxnSpPr/>
            <p:nvPr/>
          </p:nvCxnSpPr>
          <p:spPr>
            <a:xfrm>
              <a:off x="7308304" y="5013176"/>
              <a:ext cx="0" cy="432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6" name="Grupa 15"/>
          <p:cNvGrpSpPr/>
          <p:nvPr/>
        </p:nvGrpSpPr>
        <p:grpSpPr>
          <a:xfrm>
            <a:off x="5004048" y="4431340"/>
            <a:ext cx="1872208" cy="285378"/>
            <a:chOff x="5724128" y="4365104"/>
            <a:chExt cx="1872208" cy="285378"/>
          </a:xfrm>
        </p:grpSpPr>
        <p:cxnSp>
          <p:nvCxnSpPr>
            <p:cNvPr id="10" name="Łącznik prostoliniowy 9"/>
            <p:cNvCxnSpPr/>
            <p:nvPr/>
          </p:nvCxnSpPr>
          <p:spPr>
            <a:xfrm>
              <a:off x="5724128" y="4509120"/>
              <a:ext cx="1872208"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Elipsa 12"/>
            <p:cNvSpPr/>
            <p:nvPr/>
          </p:nvSpPr>
          <p:spPr>
            <a:xfrm>
              <a:off x="7164288" y="4365104"/>
              <a:ext cx="285378" cy="28537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l-PL">
                <a:ln w="38100">
                  <a:solidFill>
                    <a:schemeClr val="tx1"/>
                  </a:solidFill>
                </a:ln>
              </a:endParaRPr>
            </a:p>
          </p:txBody>
        </p:sp>
      </p:grpSp>
      <p:sp>
        <p:nvSpPr>
          <p:cNvPr id="15" name="pole tekstowe 14"/>
          <p:cNvSpPr txBox="1"/>
          <p:nvPr/>
        </p:nvSpPr>
        <p:spPr>
          <a:xfrm>
            <a:off x="6876256" y="4390690"/>
            <a:ext cx="2180405" cy="338554"/>
          </a:xfrm>
          <a:prstGeom prst="rect">
            <a:avLst/>
          </a:prstGeom>
          <a:noFill/>
        </p:spPr>
        <p:txBody>
          <a:bodyPr wrap="none" rtlCol="0">
            <a:spAutoFit/>
          </a:bodyPr>
          <a:lstStyle/>
          <a:p>
            <a:r>
              <a:rPr lang="pl-PL" sz="1600" dirty="0" smtClean="0"/>
              <a:t>Opcjonalność ( może)</a:t>
            </a:r>
            <a:endParaRPr lang="pl-PL" sz="1600" dirty="0"/>
          </a:p>
        </p:txBody>
      </p:sp>
      <p:sp>
        <p:nvSpPr>
          <p:cNvPr id="21" name="pole tekstowe 20"/>
          <p:cNvSpPr txBox="1"/>
          <p:nvPr/>
        </p:nvSpPr>
        <p:spPr>
          <a:xfrm>
            <a:off x="6947848" y="5059923"/>
            <a:ext cx="1850186" cy="338554"/>
          </a:xfrm>
          <a:prstGeom prst="rect">
            <a:avLst/>
          </a:prstGeom>
          <a:noFill/>
        </p:spPr>
        <p:txBody>
          <a:bodyPr wrap="none" rtlCol="0">
            <a:spAutoFit/>
          </a:bodyPr>
          <a:lstStyle/>
          <a:p>
            <a:r>
              <a:rPr lang="pl-PL" sz="1600" dirty="0" smtClean="0"/>
              <a:t>wymagany ( musi)</a:t>
            </a:r>
            <a:endParaRPr lang="pl-PL" sz="1600" dirty="0"/>
          </a:p>
        </p:txBody>
      </p:sp>
    </p:spTree>
    <p:extLst>
      <p:ext uri="{BB962C8B-B14F-4D97-AF65-F5344CB8AC3E}">
        <p14:creationId xmlns:p14="http://schemas.microsoft.com/office/powerpoint/2010/main" val="2198129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1157192"/>
          </a:xfrm>
        </p:spPr>
        <p:txBody>
          <a:bodyPr/>
          <a:lstStyle/>
          <a:p>
            <a:r>
              <a:rPr lang="pl-PL" b="1" dirty="0" smtClean="0">
                <a:solidFill>
                  <a:schemeClr val="accent5">
                    <a:lumMod val="50000"/>
                  </a:schemeClr>
                </a:solidFill>
                <a:effectLst>
                  <a:outerShdw blurRad="38100" dist="38100" dir="2700000" algn="tl">
                    <a:srgbClr val="000000">
                      <a:alpha val="43137"/>
                    </a:srgbClr>
                  </a:outerShdw>
                </a:effectLst>
              </a:rPr>
              <a:t>Przykład ERD</a:t>
            </a:r>
            <a:endParaRPr lang="pl-PL" b="1" dirty="0">
              <a:solidFill>
                <a:schemeClr val="accent5">
                  <a:lumMod val="50000"/>
                </a:schemeClr>
              </a:solidFill>
              <a:effectLst>
                <a:outerShdw blurRad="38100" dist="38100" dir="2700000" algn="tl">
                  <a:srgbClr val="000000">
                    <a:alpha val="43137"/>
                  </a:srgbClr>
                </a:outerShdw>
              </a:effectLst>
            </a:endParaRP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9</a:t>
            </a:fld>
            <a:endParaRPr lang="pl-PL"/>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7"/>
            <a:ext cx="8109098" cy="4267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4373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831690"/>
          </a:xfrm>
        </p:spPr>
        <p:txBody>
          <a:bodyPr/>
          <a:lstStyle/>
          <a:p>
            <a:r>
              <a:rPr lang="pl-PL" b="1" dirty="0" smtClean="0">
                <a:solidFill>
                  <a:schemeClr val="accent5">
                    <a:lumMod val="50000"/>
                  </a:schemeClr>
                </a:solidFill>
                <a:effectLst>
                  <a:outerShdw blurRad="38100" dist="38100" dir="2700000" algn="tl">
                    <a:srgbClr val="000000">
                      <a:alpha val="43137"/>
                    </a:srgbClr>
                  </a:outerShdw>
                </a:effectLst>
              </a:rPr>
              <a:t>Przykład ERD</a:t>
            </a:r>
            <a:endParaRPr lang="pl-PL" b="1" dirty="0">
              <a:solidFill>
                <a:schemeClr val="accent5">
                  <a:lumMod val="50000"/>
                </a:schemeClr>
              </a:solidFill>
              <a:effectLst>
                <a:outerShdw blurRad="38100" dist="38100" dir="2700000" algn="tl">
                  <a:srgbClr val="000000">
                    <a:alpha val="43137"/>
                  </a:srgbClr>
                </a:outerShdw>
              </a:effectLst>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772816"/>
            <a:ext cx="8612738"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10</a:t>
            </a:fld>
            <a:endParaRPr lang="pl-PL"/>
          </a:p>
        </p:txBody>
      </p:sp>
    </p:spTree>
    <p:extLst>
      <p:ext uri="{BB962C8B-B14F-4D97-AF65-F5344CB8AC3E}">
        <p14:creationId xmlns:p14="http://schemas.microsoft.com/office/powerpoint/2010/main" val="1744833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1126172"/>
          </a:xfrm>
        </p:spPr>
        <p:txBody>
          <a:bodyPr/>
          <a:lstStyle/>
          <a:p>
            <a:r>
              <a:rPr lang="pl-PL" b="1" dirty="0" smtClean="0">
                <a:solidFill>
                  <a:schemeClr val="accent5">
                    <a:lumMod val="50000"/>
                  </a:schemeClr>
                </a:solidFill>
                <a:effectLst>
                  <a:outerShdw blurRad="38100" dist="38100" dir="2700000" algn="tl">
                    <a:srgbClr val="000000">
                      <a:alpha val="43137"/>
                    </a:srgbClr>
                  </a:outerShdw>
                </a:effectLst>
              </a:rPr>
              <a:t>Przykład ERD</a:t>
            </a:r>
            <a:endParaRPr lang="pl-PL" b="1" dirty="0">
              <a:solidFill>
                <a:schemeClr val="accent5">
                  <a:lumMod val="50000"/>
                </a:schemeClr>
              </a:solidFill>
              <a:effectLst>
                <a:outerShdw blurRad="38100" dist="38100" dir="2700000" algn="tl">
                  <a:srgbClr val="000000">
                    <a:alpha val="43137"/>
                  </a:srgbClr>
                </a:outerShdw>
              </a:effectLst>
            </a:endParaRP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11</a:t>
            </a:fld>
            <a:endParaRPr lang="pl-P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44824"/>
            <a:ext cx="7991475" cy="4060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493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Przerysuj do programu </a:t>
            </a:r>
            <a:r>
              <a:rPr lang="pl-PL" dirty="0" err="1" smtClean="0"/>
              <a:t>DBDesigner</a:t>
            </a: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12</a:t>
            </a:fld>
            <a:endParaRPr lang="pl-P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357894"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709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sz="3100" b="1" dirty="0"/>
              <a:t>Projekt bazy danych dla przykładowego zagadnienia</a:t>
            </a:r>
            <a:r>
              <a:rPr lang="pl-PL" b="1" dirty="0"/>
              <a:t/>
            </a:r>
            <a:br>
              <a:rPr lang="pl-PL" b="1" dirty="0"/>
            </a:br>
            <a:endParaRPr lang="pl-PL" dirty="0"/>
          </a:p>
        </p:txBody>
      </p:sp>
      <p:sp>
        <p:nvSpPr>
          <p:cNvPr id="3" name="Symbol zastępczy zawartości 2"/>
          <p:cNvSpPr>
            <a:spLocks noGrp="1"/>
          </p:cNvSpPr>
          <p:nvPr>
            <p:ph idx="1"/>
          </p:nvPr>
        </p:nvSpPr>
        <p:spPr/>
        <p:txBody>
          <a:bodyPr>
            <a:normAutofit/>
          </a:bodyPr>
          <a:lstStyle/>
          <a:p>
            <a:r>
              <a:rPr lang="pl-PL" dirty="0" smtClean="0"/>
              <a:t>Przedmiotem </a:t>
            </a:r>
            <a:r>
              <a:rPr lang="pl-PL" dirty="0"/>
              <a:t>ćwiczenia jest opracowanie schematu bazy danych dla przykładowego zagadnienia. Na podstawie </a:t>
            </a:r>
            <a:r>
              <a:rPr lang="pl-PL" dirty="0" smtClean="0"/>
              <a:t>własnego pomysłu na bazę danych (lub baza danych przychodnia lekarska) należy w dowolnym programie CASE:</a:t>
            </a:r>
            <a:endParaRPr lang="pl-PL" dirty="0"/>
          </a:p>
          <a:p>
            <a:r>
              <a:rPr lang="pl-PL" dirty="0"/>
              <a:t>1) zidentyfikować obiekty i wprowadzić do diagramu określone encje,</a:t>
            </a:r>
          </a:p>
          <a:p>
            <a:r>
              <a:rPr lang="pl-PL" dirty="0"/>
              <a:t>2) zidentyfikować relacje pomiędzy obiektami</a:t>
            </a:r>
          </a:p>
          <a:p>
            <a:r>
              <a:rPr lang="pl-PL" dirty="0"/>
              <a:t>3) określić liczność i obligatoryjność relacji,</a:t>
            </a:r>
          </a:p>
          <a:p>
            <a:r>
              <a:rPr lang="pl-PL" dirty="0"/>
              <a:t>4) określić i wprowadzić do diagramu atrybuty encji oraz (również klucze)</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13</a:t>
            </a:fld>
            <a:endParaRPr lang="pl-PL"/>
          </a:p>
        </p:txBody>
      </p:sp>
    </p:spTree>
    <p:extLst>
      <p:ext uri="{BB962C8B-B14F-4D97-AF65-F5344CB8AC3E}">
        <p14:creationId xmlns:p14="http://schemas.microsoft.com/office/powerpoint/2010/main" val="4228471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Więcej informacji:</a:t>
            </a:r>
            <a:endParaRPr lang="pl-PL" dirty="0"/>
          </a:p>
        </p:txBody>
      </p:sp>
      <p:sp>
        <p:nvSpPr>
          <p:cNvPr id="3" name="Symbol zastępczy zawartości 2"/>
          <p:cNvSpPr>
            <a:spLocks noGrp="1"/>
          </p:cNvSpPr>
          <p:nvPr>
            <p:ph idx="1"/>
          </p:nvPr>
        </p:nvSpPr>
        <p:spPr/>
        <p:txBody>
          <a:bodyPr/>
          <a:lstStyle/>
          <a:p>
            <a:pPr>
              <a:buFont typeface="Wingdings" panose="05000000000000000000" pitchFamily="2" charset="2"/>
              <a:buChar char="§"/>
            </a:pPr>
            <a:r>
              <a:rPr lang="pl-PL" dirty="0">
                <a:hlinkClick r:id="rId2"/>
              </a:rPr>
              <a:t>http://</a:t>
            </a:r>
            <a:r>
              <a:rPr lang="pl-PL" dirty="0" smtClean="0">
                <a:hlinkClick r:id="rId2"/>
              </a:rPr>
              <a:t>jjakiela.prz.edu.pl/erd.htm</a:t>
            </a:r>
            <a:endParaRPr lang="pl-PL" dirty="0" smtClean="0"/>
          </a:p>
          <a:p>
            <a:pPr>
              <a:buFont typeface="Wingdings" panose="05000000000000000000" pitchFamily="2" charset="2"/>
              <a:buChar char="§"/>
            </a:pPr>
            <a:r>
              <a:rPr lang="pl-PL" dirty="0">
                <a:hlinkClick r:id="rId3"/>
              </a:rPr>
              <a:t>http://</a:t>
            </a:r>
            <a:r>
              <a:rPr lang="pl-PL" dirty="0" smtClean="0">
                <a:hlinkClick r:id="rId3"/>
              </a:rPr>
              <a:t>informatyka.2ap.pl/wp-content/uploads/2014/10/ERD_cw.pdf</a:t>
            </a:r>
            <a:endParaRPr lang="pl-PL" dirty="0" smtClean="0"/>
          </a:p>
          <a:p>
            <a:pPr>
              <a:buFont typeface="Wingdings" panose="05000000000000000000" pitchFamily="2" charset="2"/>
              <a:buChar char="§"/>
            </a:pPr>
            <a:endParaRPr lang="pl-PL" dirty="0" smtClean="0"/>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14</a:t>
            </a:fld>
            <a:endParaRPr lang="pl-PL"/>
          </a:p>
        </p:txBody>
      </p:sp>
    </p:spTree>
    <p:extLst>
      <p:ext uri="{BB962C8B-B14F-4D97-AF65-F5344CB8AC3E}">
        <p14:creationId xmlns:p14="http://schemas.microsoft.com/office/powerpoint/2010/main" val="3290035820"/>
      </p:ext>
    </p:extLst>
  </p:cSld>
  <p:clrMapOvr>
    <a:masterClrMapping/>
  </p:clrMapOvr>
</p:sld>
</file>

<file path=ppt/theme/theme1.xml><?xml version="1.0" encoding="utf-8"?>
<a:theme xmlns:a="http://schemas.openxmlformats.org/drawingml/2006/main" name="Retrospekcja">
  <a:themeElements>
    <a:clrScheme name="Retrospekcja">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kcj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cj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491</TotalTime>
  <Words>730</Words>
  <Application>Microsoft Office PowerPoint</Application>
  <PresentationFormat>Pokaz na ekranie (4:3)</PresentationFormat>
  <Paragraphs>113</Paragraphs>
  <Slides>14</Slides>
  <Notes>4</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14</vt:i4>
      </vt:variant>
    </vt:vector>
  </HeadingPairs>
  <TitlesOfParts>
    <vt:vector size="20" baseType="lpstr">
      <vt:lpstr>Calibri</vt:lpstr>
      <vt:lpstr>Calibri Light</vt:lpstr>
      <vt:lpstr>Tahoma</vt:lpstr>
      <vt:lpstr>Times New Roman</vt:lpstr>
      <vt:lpstr>Wingdings</vt:lpstr>
      <vt:lpstr>Retrospekcja</vt:lpstr>
      <vt:lpstr>Diagramy związków encji (ERD). Projektowanie bazy danych za pomocą narzędzi CASE. </vt:lpstr>
      <vt:lpstr>Model związków encji</vt:lpstr>
      <vt:lpstr>ERD- Entity-Relationship Diagram</vt:lpstr>
      <vt:lpstr>Pojęcie ENCJI</vt:lpstr>
      <vt:lpstr>Atrybuty ENCJI</vt:lpstr>
      <vt:lpstr>Związki ENCJI</vt:lpstr>
      <vt:lpstr>Liczebność związku ENCJI</vt:lpstr>
      <vt:lpstr>PRZYKŁADY ZWIĄZKÓW</vt:lpstr>
      <vt:lpstr>Przykład ERD</vt:lpstr>
      <vt:lpstr>Przykład ERD</vt:lpstr>
      <vt:lpstr>Przykład ERD</vt:lpstr>
      <vt:lpstr>Przerysuj do programu DBDesigner</vt:lpstr>
      <vt:lpstr>Projekt bazy danych dla przykładowego zagadnienia </vt:lpstr>
      <vt:lpstr>Więcej informacji: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nauczyciel</dc:creator>
  <cp:lastModifiedBy>Użytkownik systemu Windows</cp:lastModifiedBy>
  <cp:revision>52</cp:revision>
  <cp:lastPrinted>2016-09-29T22:10:25Z</cp:lastPrinted>
  <dcterms:created xsi:type="dcterms:W3CDTF">2016-09-29T05:10:32Z</dcterms:created>
  <dcterms:modified xsi:type="dcterms:W3CDTF">2019-10-25T09:27:36Z</dcterms:modified>
</cp:coreProperties>
</file>